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5"/>
  </p:notesMasterIdLst>
  <p:handoutMasterIdLst>
    <p:handoutMasterId r:id="rId26"/>
  </p:handoutMasterIdLst>
  <p:sldIdLst>
    <p:sldId id="257" r:id="rId2"/>
    <p:sldId id="258" r:id="rId3"/>
    <p:sldId id="259" r:id="rId4"/>
    <p:sldId id="260" r:id="rId5"/>
    <p:sldId id="261" r:id="rId6"/>
    <p:sldId id="275" r:id="rId7"/>
    <p:sldId id="262" r:id="rId8"/>
    <p:sldId id="263" r:id="rId9"/>
    <p:sldId id="264" r:id="rId10"/>
    <p:sldId id="265" r:id="rId11"/>
    <p:sldId id="266" r:id="rId12"/>
    <p:sldId id="267" r:id="rId13"/>
    <p:sldId id="277" r:id="rId14"/>
    <p:sldId id="276" r:id="rId15"/>
    <p:sldId id="268" r:id="rId16"/>
    <p:sldId id="279" r:id="rId17"/>
    <p:sldId id="278" r:id="rId18"/>
    <p:sldId id="269" r:id="rId19"/>
    <p:sldId id="270" r:id="rId20"/>
    <p:sldId id="271" r:id="rId21"/>
    <p:sldId id="272" r:id="rId22"/>
    <p:sldId id="273" r:id="rId23"/>
    <p:sldId id="274" r:id="rId2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E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1538" autoAdjust="0"/>
    <p:restoredTop sz="94660"/>
  </p:normalViewPr>
  <p:slideViewPr>
    <p:cSldViewPr>
      <p:cViewPr varScale="1">
        <p:scale>
          <a:sx n="122" d="100"/>
          <a:sy n="122" d="100"/>
        </p:scale>
        <p:origin x="906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692"/>
    </p:cViewPr>
  </p:sorterViewPr>
  <p:notesViewPr>
    <p:cSldViewPr>
      <p:cViewPr varScale="1">
        <p:scale>
          <a:sx n="58" d="100"/>
          <a:sy n="58" d="100"/>
        </p:scale>
        <p:origin x="-2508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0AECB14-1238-429C-A2DC-B91CEADB8BD0}" type="datetimeFigureOut">
              <a:rPr lang="en-US"/>
              <a:pPr>
                <a:defRPr/>
              </a:pPr>
              <a:t>1/9/2017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5D16282-03F8-46E0-ABE6-82E1B2904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43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A36402C-C8BC-4EE1-BF0F-20A4287C8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7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8E2DA-94C2-40CC-A5F1-FCE1BE326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57AA5-61F7-404B-A568-9D04B5FBD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04F06-E1B9-4718-962B-38FE6DEBF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AD356-C864-460F-86F9-4DA5194E0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148F7-14CC-4D78-A2F8-2F0441AE6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6C774-0613-4CAE-B02B-A6DC17183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BB4C9-99F5-4878-BE0A-8342CB2FA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54F57-49CD-4CEF-9EB5-93D9D7FAF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4C46F-3442-4620-A010-32311A08C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70499-91A4-4892-9DA0-187AAA072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DE6DF-B7CD-4D5F-B54D-F6FB6BF41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1D0001D-EA74-4664-AFE6-788C2C28E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QTzceWQ9hmw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j7VIv5YYKt0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Health Information Exchange</a:t>
            </a:r>
            <a:br>
              <a:rPr lang="en-US" dirty="0" smtClean="0"/>
            </a:br>
            <a:r>
              <a:rPr lang="en-US" dirty="0"/>
              <a:t>f</a:t>
            </a:r>
            <a:r>
              <a:rPr lang="en-US" dirty="0" smtClean="0"/>
              <a:t>or Emergency Medical Services</a:t>
            </a:r>
            <a:br>
              <a:rPr lang="en-US" dirty="0" smtClean="0"/>
            </a:br>
            <a:r>
              <a:rPr lang="en-US" dirty="0" smtClean="0"/>
              <a:t>SAFR Workflow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Newport Beach Fire Department</a:t>
            </a:r>
          </a:p>
          <a:p>
            <a:r>
              <a:rPr lang="en-US" dirty="0" smtClean="0"/>
              <a:t>December 19,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19789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82590"/>
            <a:ext cx="8194880" cy="994172"/>
          </a:xfrm>
        </p:spPr>
        <p:txBody>
          <a:bodyPr/>
          <a:lstStyle/>
          <a:p>
            <a:pPr algn="ctr"/>
            <a:r>
              <a:rPr lang="en-US" dirty="0" smtClean="0"/>
              <a:t>SEARCH Function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43000" y="1276762"/>
            <a:ext cx="5041813" cy="1411160"/>
          </a:xfrm>
        </p:spPr>
        <p:txBody>
          <a:bodyPr>
            <a:normAutofit fontScale="70000" lnSpcReduction="2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950" b="0" dirty="0"/>
              <a:t>A new interface in the </a:t>
            </a:r>
            <a:r>
              <a:rPr lang="en-US" sz="1950" b="0" dirty="0" err="1"/>
              <a:t>ePCR</a:t>
            </a:r>
            <a:r>
              <a:rPr lang="en-US" sz="1950" b="0" dirty="0"/>
              <a:t> embedded in the “Repeat Patient” search area allows providers to search the HIE.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950" b="0" dirty="0"/>
              <a:t>Searching the HIE is a new behavior which will have to be taught.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950" b="0" dirty="0"/>
              <a:t>Searching the HIE may take time. 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04" y="2057400"/>
            <a:ext cx="2290363" cy="3053817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388" t="16753" r="27579" b="46268"/>
          <a:stretch/>
        </p:blipFill>
        <p:spPr>
          <a:xfrm>
            <a:off x="1429445" y="2780073"/>
            <a:ext cx="4829614" cy="223079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370941" y="4214675"/>
            <a:ext cx="2147978" cy="16821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230398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3709" y="533400"/>
            <a:ext cx="8194880" cy="994172"/>
          </a:xfrm>
        </p:spPr>
        <p:txBody>
          <a:bodyPr/>
          <a:lstStyle/>
          <a:p>
            <a:pPr algn="ctr"/>
            <a:r>
              <a:rPr lang="en-US" dirty="0" smtClean="0"/>
              <a:t>SEARCH Function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77000" y="2125266"/>
            <a:ext cx="2477220" cy="3284934"/>
          </a:xfrm>
        </p:spPr>
        <p:txBody>
          <a:bodyPr>
            <a:normAutofit fontScale="62500" lnSpcReduction="2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 smtClean="0"/>
              <a:t>The search should be conducted at some point upon patient contact, but before arrival at the hospital. </a:t>
            </a: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 smtClean="0"/>
              <a:t>When searching the HIE, users MUST have the following four (4) patient identifiers: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 smtClean="0"/>
              <a:t>First Name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 smtClean="0"/>
              <a:t>Last Name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 smtClean="0"/>
              <a:t>Date of Birth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 smtClean="0"/>
              <a:t>Gender</a:t>
            </a:r>
          </a:p>
          <a:p>
            <a:pPr lvl="1"/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388" t="16753" r="27579" b="46268"/>
          <a:stretch/>
        </p:blipFill>
        <p:spPr>
          <a:xfrm>
            <a:off x="1447800" y="2362201"/>
            <a:ext cx="4955156" cy="217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76568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81000"/>
            <a:ext cx="8194880" cy="994172"/>
          </a:xfrm>
        </p:spPr>
        <p:txBody>
          <a:bodyPr/>
          <a:lstStyle/>
          <a:p>
            <a:pPr algn="ctr"/>
            <a:r>
              <a:rPr lang="en-US" dirty="0" smtClean="0"/>
              <a:t>SEARCH Function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172200" y="1524000"/>
            <a:ext cx="2866846" cy="3886200"/>
          </a:xfrm>
        </p:spPr>
        <p:txBody>
          <a:bodyPr>
            <a:normAutofit fontScale="62500" lnSpcReduction="2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 smtClean="0"/>
              <a:t>If there is a match, the user will be prompted to confirm their selection – this is called “Breaking the glass”.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 smtClean="0"/>
              <a:t>“Breaking the glass” confirms that you are in fact this patients current care giver and have rights to access his/her medical records.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 smtClean="0"/>
              <a:t>The search will return patient medical history, allergies, medications, and basic demographic information.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388" t="16753" r="27579" b="46268"/>
          <a:stretch/>
        </p:blipFill>
        <p:spPr>
          <a:xfrm>
            <a:off x="1143000" y="1828801"/>
            <a:ext cx="4955156" cy="217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084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743200"/>
            <a:ext cx="7772400" cy="838200"/>
          </a:xfrm>
        </p:spPr>
        <p:txBody>
          <a:bodyPr/>
          <a:lstStyle/>
          <a:p>
            <a:pPr algn="ctr"/>
            <a:r>
              <a:rPr lang="en-US" dirty="0" smtClean="0"/>
              <a:t>Search demo video</a:t>
            </a:r>
            <a:br>
              <a:rPr lang="en-US" dirty="0" smtClean="0"/>
            </a:br>
            <a:r>
              <a:rPr lang="en-US" sz="2000" dirty="0" smtClean="0"/>
              <a:t>(Next Slide)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Video May also be </a:t>
            </a:r>
            <a:r>
              <a:rPr lang="en-US" sz="2000" dirty="0"/>
              <a:t>viewed online at: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youtu.be/QTzceWQ9hmw</a:t>
            </a:r>
            <a:r>
              <a:rPr lang="en-US" sz="20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056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AFR HIE Search Demo - Alpha Testing Site - 12-19-201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92570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ALERT Function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866" t="28764" r="43058" b="20892"/>
          <a:stretch/>
        </p:blipFill>
        <p:spPr>
          <a:xfrm>
            <a:off x="1447800" y="1828800"/>
            <a:ext cx="3499258" cy="232093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1752601"/>
            <a:ext cx="2999836" cy="2514600"/>
          </a:xfrm>
        </p:spPr>
        <p:txBody>
          <a:bodyPr>
            <a:normAutofit fontScale="92500" lnSpcReduction="1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b="0" dirty="0"/>
              <a:t>Changes to how receiving hospitals use the existing OC Hospital Hub are underway.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b="0" dirty="0"/>
              <a:t>Changes include an audible alert.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b="0" dirty="0"/>
              <a:t>Receiving hospital will need Hospital Hub on a static display.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b="0" dirty="0"/>
              <a:t>EMS providers will need to post their </a:t>
            </a:r>
            <a:r>
              <a:rPr lang="en-US" sz="1650" b="0" dirty="0" err="1"/>
              <a:t>ePCRs</a:t>
            </a:r>
            <a:r>
              <a:rPr lang="en-US" sz="1650" b="0" dirty="0"/>
              <a:t> prior to arrival at the hospital.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916" t="11843" r="3054" b="69221"/>
          <a:stretch/>
        </p:blipFill>
        <p:spPr>
          <a:xfrm>
            <a:off x="1681954" y="4493284"/>
            <a:ext cx="7396406" cy="99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057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743200"/>
            <a:ext cx="7772400" cy="838200"/>
          </a:xfrm>
        </p:spPr>
        <p:txBody>
          <a:bodyPr/>
          <a:lstStyle/>
          <a:p>
            <a:pPr algn="ctr"/>
            <a:r>
              <a:rPr lang="en-US" dirty="0" smtClean="0"/>
              <a:t>ALERT </a:t>
            </a:r>
            <a:r>
              <a:rPr lang="en-US" dirty="0" smtClean="0"/>
              <a:t>demo video</a:t>
            </a:r>
            <a:br>
              <a:rPr lang="en-US" dirty="0" smtClean="0"/>
            </a:br>
            <a:r>
              <a:rPr lang="en-US" sz="2000" dirty="0" smtClean="0"/>
              <a:t>(Next Slide)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Video May also be </a:t>
            </a:r>
            <a:r>
              <a:rPr lang="en-US" sz="2000" dirty="0"/>
              <a:t>viewed online at:</a:t>
            </a:r>
            <a:br>
              <a:rPr lang="en-US" sz="2000" dirty="0"/>
            </a:br>
            <a:r>
              <a:rPr lang="en-US" sz="2000" u="sng" dirty="0">
                <a:hlinkClick r:id="rId2"/>
              </a:rPr>
              <a:t>https://youtu.be/j7VIv5YYKt0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3125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IE Alert Demo 01-09-20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109333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FILE Function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447800" y="1793546"/>
            <a:ext cx="4087843" cy="3769053"/>
          </a:xfrm>
        </p:spPr>
        <p:txBody>
          <a:bodyPr>
            <a:normAutofit/>
          </a:bodyPr>
          <a:lstStyle/>
          <a:p>
            <a:r>
              <a:rPr lang="en-US" sz="1800" dirty="0" err="1"/>
              <a:t>ePCR</a:t>
            </a:r>
            <a:r>
              <a:rPr lang="en-US" sz="1800" dirty="0"/>
              <a:t> must be completed in real-time while at the patients bed-side. </a:t>
            </a:r>
          </a:p>
          <a:p>
            <a:r>
              <a:rPr lang="en-US" sz="1800" dirty="0"/>
              <a:t>Provider must finalize their posted report so that it can be transmitted to the HIE in CCDA format.  </a:t>
            </a:r>
          </a:p>
          <a:p>
            <a:r>
              <a:rPr lang="en-US" sz="1800" dirty="0"/>
              <a:t>Provider agency must be currently using an </a:t>
            </a:r>
            <a:r>
              <a:rPr lang="en-US" sz="1800" dirty="0" err="1"/>
              <a:t>ePCR</a:t>
            </a:r>
            <a:r>
              <a:rPr lang="en-US" sz="1800" dirty="0"/>
              <a:t> system which is certified compliant with NEMSIS v3 (3.4.0); In OC, the countywide system is provided by </a:t>
            </a:r>
            <a:r>
              <a:rPr lang="en-US" sz="1800" dirty="0" err="1"/>
              <a:t>ImageTrend</a:t>
            </a:r>
            <a:r>
              <a:rPr lang="en-US" sz="1800" dirty="0"/>
              <a:t>.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28" y="1676400"/>
            <a:ext cx="2671910" cy="3646266"/>
          </a:xfrm>
        </p:spPr>
      </p:pic>
    </p:spTree>
    <p:extLst>
      <p:ext uri="{BB962C8B-B14F-4D97-AF65-F5344CB8AC3E}">
        <p14:creationId xmlns:p14="http://schemas.microsoft.com/office/powerpoint/2010/main" val="619327193"/>
      </p:ext>
    </p:extLst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RECONCILE Function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867400" y="1828800"/>
            <a:ext cx="2971800" cy="3352800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Outcome information from receiving hospital to populate NEMSIS </a:t>
            </a:r>
            <a:r>
              <a:rPr lang="en-US" sz="1800" dirty="0" err="1"/>
              <a:t>eOutcome</a:t>
            </a:r>
            <a:r>
              <a:rPr lang="en-US" sz="1800" dirty="0"/>
              <a:t> fields in </a:t>
            </a:r>
            <a:r>
              <a:rPr lang="en-US" sz="1800" dirty="0" err="1"/>
              <a:t>ePCR</a:t>
            </a:r>
            <a:r>
              <a:rPr lang="en-US" sz="1800" dirty="0"/>
              <a:t>. </a:t>
            </a:r>
          </a:p>
          <a:p>
            <a:r>
              <a:rPr lang="en-US" sz="1800" dirty="0"/>
              <a:t>Predicated on accurate patient information – making search function more important. </a:t>
            </a:r>
          </a:p>
          <a:p>
            <a:r>
              <a:rPr lang="en-US" sz="1800" dirty="0"/>
              <a:t>EMS providers must learn how to compile and use outcome information to aid with improving EMS patient care and operations. </a:t>
            </a:r>
          </a:p>
        </p:txBody>
      </p:sp>
      <p:pic>
        <p:nvPicPr>
          <p:cNvPr id="1026" name="Picture 2" descr="Image result for ems patient outcome dat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60062"/>
            <a:ext cx="4217255" cy="281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737785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1"/>
            <a:ext cx="7162800" cy="3886200"/>
          </a:xfrm>
        </p:spPr>
        <p:txBody>
          <a:bodyPr/>
          <a:lstStyle/>
          <a:p>
            <a:r>
              <a:rPr lang="en-US" sz="2400" dirty="0" smtClean="0"/>
              <a:t>Discuss the background of the project. </a:t>
            </a:r>
          </a:p>
          <a:p>
            <a:endParaRPr lang="en-US" sz="2400" dirty="0" smtClean="0"/>
          </a:p>
          <a:p>
            <a:r>
              <a:rPr lang="en-US" sz="2400" dirty="0" smtClean="0"/>
              <a:t>Introduce the SAFR Workflow process and modifications made to the existing </a:t>
            </a:r>
            <a:r>
              <a:rPr lang="en-US" sz="2400" dirty="0" err="1" smtClean="0"/>
              <a:t>ePCR</a:t>
            </a:r>
            <a:r>
              <a:rPr lang="en-US" sz="2400" dirty="0" smtClean="0"/>
              <a:t> (Elite) system.</a:t>
            </a:r>
          </a:p>
          <a:p>
            <a:endParaRPr lang="en-US" sz="2400" dirty="0" smtClean="0"/>
          </a:p>
          <a:p>
            <a:r>
              <a:rPr lang="en-US" sz="2400" dirty="0"/>
              <a:t>Discuss HIE pilot testing phase and project outcome.  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Discuss patient privacy and information security.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8118859"/>
      </p:ext>
    </p:extLst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457200"/>
            <a:ext cx="7886700" cy="994172"/>
          </a:xfrm>
        </p:spPr>
        <p:txBody>
          <a:bodyPr/>
          <a:lstStyle/>
          <a:p>
            <a:r>
              <a:rPr lang="en-US" dirty="0" smtClean="0"/>
              <a:t>Patient Privacy and Information Security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43000" y="1752600"/>
            <a:ext cx="4404145" cy="44958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Continue to use existing organizational privacy and security practices regarding patient care information. </a:t>
            </a:r>
          </a:p>
          <a:p>
            <a:r>
              <a:rPr lang="en-US" dirty="0" smtClean="0"/>
              <a:t>Patients must be offered (or have access to) your Notice of Privacy Practices (NPP). </a:t>
            </a:r>
          </a:p>
          <a:p>
            <a:pPr lvl="1"/>
            <a:r>
              <a:rPr lang="en-US" dirty="0" smtClean="0"/>
              <a:t>This can be done by providing them with a copy at the time of service or providing them with contact information (or a link to a website) where they can obtain this information at a later date. </a:t>
            </a:r>
          </a:p>
          <a:p>
            <a:pPr lvl="1"/>
            <a:r>
              <a:rPr lang="en-US" dirty="0" smtClean="0"/>
              <a:t>If the patient is able, have them sign the </a:t>
            </a:r>
            <a:r>
              <a:rPr lang="en-US" dirty="0" err="1" smtClean="0"/>
              <a:t>ePCR</a:t>
            </a:r>
            <a:r>
              <a:rPr lang="en-US" dirty="0" smtClean="0"/>
              <a:t> and note the HIPAA Acknowledgement. </a:t>
            </a:r>
          </a:p>
          <a:p>
            <a:pPr lvl="1"/>
            <a:r>
              <a:rPr lang="en-US" dirty="0" smtClean="0"/>
              <a:t>No additional explanation is necessary by EMS providers at the time of service.</a:t>
            </a:r>
          </a:p>
          <a:p>
            <a:pPr lvl="1"/>
            <a:r>
              <a:rPr lang="en-US" dirty="0" smtClean="0"/>
              <a:t>After reviewing the NPP, a Patient may “opt-out” of any future disclosure of their health information.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2952" t="22939" r="24253" b="22875"/>
          <a:stretch/>
        </p:blipFill>
        <p:spPr>
          <a:xfrm>
            <a:off x="5774224" y="2202972"/>
            <a:ext cx="3005310" cy="214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15472"/>
      </p:ext>
    </p:extLst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86700" cy="994172"/>
          </a:xfrm>
        </p:spPr>
        <p:txBody>
          <a:bodyPr/>
          <a:lstStyle/>
          <a:p>
            <a:r>
              <a:rPr lang="en-US" dirty="0" smtClean="0"/>
              <a:t>Patient Privacy and Information Security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71600" y="1929879"/>
            <a:ext cx="7143750" cy="3327921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Conducting a patient search using the HIE (breaking the glass) gives access to ALL patient records countywide; not just patients seen by your organization (like with “repeat patient” searches). </a:t>
            </a:r>
          </a:p>
          <a:p>
            <a:endParaRPr lang="en-US" dirty="0" smtClean="0"/>
          </a:p>
          <a:p>
            <a:r>
              <a:rPr lang="en-US" dirty="0" smtClean="0"/>
              <a:t>It’s important to use the HIE search responsibly and never access records for any patient that is it not in your immediate care.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10039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931239"/>
            <a:ext cx="7067550" cy="340276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This is a grant funded project designed to test real-time health information exchange between EMS providers and hospitals.  </a:t>
            </a:r>
          </a:p>
          <a:p>
            <a:endParaRPr lang="en-US" dirty="0"/>
          </a:p>
          <a:p>
            <a:r>
              <a:rPr lang="en-US" dirty="0" smtClean="0"/>
              <a:t>NBFD is a partner with Hoag, OCPRHIO, and OCEMS whose key role is to pilot the SAFR model for data exchange and interoperability. </a:t>
            </a:r>
          </a:p>
          <a:p>
            <a:endParaRPr lang="en-US" dirty="0"/>
          </a:p>
          <a:p>
            <a:r>
              <a:rPr lang="en-US" dirty="0" smtClean="0"/>
              <a:t>Implementing the SAFR model will include some changes to how the </a:t>
            </a:r>
            <a:r>
              <a:rPr lang="en-US" dirty="0" err="1" smtClean="0"/>
              <a:t>ePCR</a:t>
            </a:r>
            <a:r>
              <a:rPr lang="en-US" dirty="0" smtClean="0"/>
              <a:t> system is currently used.</a:t>
            </a:r>
          </a:p>
          <a:p>
            <a:endParaRPr lang="en-US" dirty="0"/>
          </a:p>
          <a:p>
            <a:r>
              <a:rPr lang="en-US" dirty="0" smtClean="0"/>
              <a:t>Patient privacy and information security are key components of responsible health information exchange. 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4275324"/>
      </p:ext>
    </p:extLst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33074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886700" cy="994172"/>
          </a:xfrm>
        </p:spPr>
        <p:txBody>
          <a:bodyPr/>
          <a:lstStyle/>
          <a:p>
            <a:r>
              <a:rPr lang="en-US" dirty="0" smtClean="0"/>
              <a:t>Project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1"/>
            <a:ext cx="7219950" cy="4343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July 2015 - The California EMS is awarded a $2.5 Million grant from the Federal Health and Human Service – Office of the National Coordinator (ONC). </a:t>
            </a:r>
          </a:p>
          <a:p>
            <a:r>
              <a:rPr lang="en-US" dirty="0" smtClean="0"/>
              <a:t>Purpose is to facilitate the development of interoperable systems that allow for the exchange of patient care information between EMS providers and hospitals – aka: Health Information Exchange (HIE). </a:t>
            </a:r>
          </a:p>
          <a:p>
            <a:r>
              <a:rPr lang="en-US" dirty="0" smtClean="0"/>
              <a:t>Project required local EMS systems who were using real-time </a:t>
            </a:r>
            <a:r>
              <a:rPr lang="en-US" dirty="0" err="1" smtClean="0"/>
              <a:t>ePCR</a:t>
            </a:r>
            <a:r>
              <a:rPr lang="en-US" dirty="0" smtClean="0"/>
              <a:t> systems that are compliant with NEMSIS 3 standards.  </a:t>
            </a:r>
          </a:p>
          <a:p>
            <a:r>
              <a:rPr lang="en-US" dirty="0" smtClean="0"/>
              <a:t>A portion of the funds were awarded to San Diego and Orange County as sub-awardees to develop a Patient Unified Lookup System (PULSE) that allow for data exchange for day-to-day patient care operations.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201488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886700" cy="994172"/>
          </a:xfrm>
        </p:spPr>
        <p:txBody>
          <a:bodyPr/>
          <a:lstStyle/>
          <a:p>
            <a:r>
              <a:rPr lang="en-US" dirty="0" smtClean="0"/>
              <a:t>Project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447800"/>
            <a:ext cx="6915150" cy="426720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Each </a:t>
            </a:r>
            <a:r>
              <a:rPr lang="en-US" dirty="0" smtClean="0"/>
              <a:t>participating County </a:t>
            </a:r>
            <a:r>
              <a:rPr lang="en-US" dirty="0"/>
              <a:t>is to develop </a:t>
            </a:r>
            <a:r>
              <a:rPr lang="en-US" dirty="0" smtClean="0"/>
              <a:t>partnerships </a:t>
            </a:r>
            <a:r>
              <a:rPr lang="en-US" dirty="0"/>
              <a:t>between one 9-1-1 EMS provider with transport capability, one receiving hospital, the Regional Health Information Organization (RHIO), and the Local EMS Agency (LEMSA). </a:t>
            </a:r>
          </a:p>
          <a:p>
            <a:r>
              <a:rPr lang="en-US" dirty="0" smtClean="0"/>
              <a:t>Orange County Project Participants</a:t>
            </a:r>
          </a:p>
          <a:p>
            <a:pPr lvl="1"/>
            <a:r>
              <a:rPr lang="en-US" dirty="0" smtClean="0"/>
              <a:t>EMS Provider: Newport Beach Fire Department</a:t>
            </a:r>
          </a:p>
          <a:p>
            <a:pPr lvl="1"/>
            <a:r>
              <a:rPr lang="en-US" dirty="0" smtClean="0"/>
              <a:t>Hospital: Hoag Hospital – Newport Beach</a:t>
            </a:r>
          </a:p>
          <a:p>
            <a:pPr lvl="1"/>
            <a:r>
              <a:rPr lang="en-US" dirty="0" smtClean="0"/>
              <a:t>RHIO: One California Partnership Regional Health Information Organization (OCPRHIO)</a:t>
            </a:r>
          </a:p>
          <a:p>
            <a:pPr lvl="1"/>
            <a:r>
              <a:rPr lang="en-US" dirty="0" smtClean="0"/>
              <a:t>LEMSA: Orange County EMS</a:t>
            </a:r>
          </a:p>
          <a:p>
            <a:r>
              <a:rPr lang="en-US" dirty="0" smtClean="0"/>
              <a:t>Project Timeline: July 2015 – July 2017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830339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958" y="457200"/>
            <a:ext cx="7886700" cy="994172"/>
          </a:xfrm>
        </p:spPr>
        <p:txBody>
          <a:bodyPr/>
          <a:lstStyle/>
          <a:p>
            <a:r>
              <a:rPr lang="en-US" dirty="0" smtClean="0"/>
              <a:t>Project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451372"/>
            <a:ext cx="6915150" cy="4225887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/>
              <a:t>Primary Project Deliverables = Implement SAFR Workflow</a:t>
            </a:r>
          </a:p>
          <a:p>
            <a:pPr lvl="1"/>
            <a:r>
              <a:rPr lang="en-US" dirty="0"/>
              <a:t>Search, Alert, File, </a:t>
            </a:r>
            <a:r>
              <a:rPr lang="en-US" dirty="0" smtClean="0"/>
              <a:t>Reconcile</a:t>
            </a:r>
          </a:p>
          <a:p>
            <a:r>
              <a:rPr lang="en-US" dirty="0" smtClean="0"/>
              <a:t>Software </a:t>
            </a:r>
            <a:r>
              <a:rPr lang="en-US" dirty="0"/>
              <a:t>development is nearly completed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Field pilot testing to begin in January / February 2017 – July 2017</a:t>
            </a:r>
          </a:p>
          <a:p>
            <a:pPr lvl="1"/>
            <a:r>
              <a:rPr lang="en-US" dirty="0" smtClean="0"/>
              <a:t>Primary goal is 10% of monthly EMS transport call volume includes data exchanged through the HIE network.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523536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283" t="11374" r="11423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66703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28" t="11770" r="22419" b="13293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16759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493" t="11572" r="22642" b="1329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10506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SAFR – Practical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1"/>
            <a:ext cx="7162800" cy="3581400"/>
          </a:xfrm>
        </p:spPr>
        <p:txBody>
          <a:bodyPr/>
          <a:lstStyle/>
          <a:p>
            <a:r>
              <a:rPr lang="en-US" sz="2400" dirty="0" smtClean="0"/>
              <a:t>Each aspect of the SAFR model has an effect on EMS patient care operations and workflow. </a:t>
            </a:r>
          </a:p>
          <a:p>
            <a:r>
              <a:rPr lang="en-US" sz="2400" dirty="0" smtClean="0"/>
              <a:t>Practical application of SAFR will change how OC EMS providers use their </a:t>
            </a:r>
            <a:r>
              <a:rPr lang="en-US" sz="2400" dirty="0" err="1" smtClean="0"/>
              <a:t>ePCRs</a:t>
            </a:r>
            <a:r>
              <a:rPr lang="en-US" sz="2400" dirty="0" smtClean="0"/>
              <a:t> and will change how OC Receiving Hospitals receive and use EMS reports. </a:t>
            </a:r>
          </a:p>
          <a:p>
            <a:r>
              <a:rPr lang="en-US" sz="2400" dirty="0" smtClean="0"/>
              <a:t>Select users have been identified who are best suited to test these changes.  Only these users will have permissions to search the HIE.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9701488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oc_meds">
  <a:themeElements>
    <a:clrScheme name="oc_med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c_me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_med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oc_meds</Template>
  <TotalTime>2203</TotalTime>
  <Words>972</Words>
  <Application>Microsoft Office PowerPoint</Application>
  <PresentationFormat>On-screen Show (4:3)</PresentationFormat>
  <Paragraphs>96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Arial</vt:lpstr>
      <vt:lpstr>oc_meds</vt:lpstr>
      <vt:lpstr>Health Information Exchange for Emergency Medical Services SAFR Workflow</vt:lpstr>
      <vt:lpstr>Objectives</vt:lpstr>
      <vt:lpstr>Project Background</vt:lpstr>
      <vt:lpstr>Project Background</vt:lpstr>
      <vt:lpstr>Project Background</vt:lpstr>
      <vt:lpstr>PowerPoint Presentation</vt:lpstr>
      <vt:lpstr>PowerPoint Presentation</vt:lpstr>
      <vt:lpstr>PowerPoint Presentation</vt:lpstr>
      <vt:lpstr>SAFR – Practical Considerations</vt:lpstr>
      <vt:lpstr>SEARCH Function</vt:lpstr>
      <vt:lpstr>SEARCH Function</vt:lpstr>
      <vt:lpstr>SEARCH Function</vt:lpstr>
      <vt:lpstr>Search demo video (Next Slide)  Video May also be viewed online at: https://youtu.be/QTzceWQ9hmw </vt:lpstr>
      <vt:lpstr>PowerPoint Presentation</vt:lpstr>
      <vt:lpstr>ALERT Function</vt:lpstr>
      <vt:lpstr>ALERT demo video (Next Slide)  Video May also be viewed online at: https://youtu.be/j7VIv5YYKt0</vt:lpstr>
      <vt:lpstr>PowerPoint Presentation</vt:lpstr>
      <vt:lpstr>FILE Function</vt:lpstr>
      <vt:lpstr>RECONCILE Function</vt:lpstr>
      <vt:lpstr>Patient Privacy and Information Security</vt:lpstr>
      <vt:lpstr>Patient Privacy and Information Security</vt:lpstr>
      <vt:lpstr>Summary</vt:lpstr>
      <vt:lpstr>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Samarin</dc:creator>
  <cp:lastModifiedBy>Repass, Laurent</cp:lastModifiedBy>
  <cp:revision>211</cp:revision>
  <dcterms:created xsi:type="dcterms:W3CDTF">2010-09-27T23:52:50Z</dcterms:created>
  <dcterms:modified xsi:type="dcterms:W3CDTF">2017-01-09T16:06:00Z</dcterms:modified>
</cp:coreProperties>
</file>