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81" r:id="rId4"/>
    <p:sldId id="282" r:id="rId5"/>
    <p:sldId id="283" r:id="rId6"/>
    <p:sldId id="284" r:id="rId7"/>
    <p:sldId id="260" r:id="rId8"/>
    <p:sldId id="261" r:id="rId9"/>
    <p:sldId id="285" r:id="rId10"/>
    <p:sldId id="262" r:id="rId11"/>
    <p:sldId id="280" r:id="rId12"/>
    <p:sldId id="264" r:id="rId13"/>
    <p:sldId id="265" r:id="rId14"/>
    <p:sldId id="266" r:id="rId15"/>
    <p:sldId id="267" r:id="rId16"/>
    <p:sldId id="277" r:id="rId17"/>
    <p:sldId id="276" r:id="rId18"/>
    <p:sldId id="268" r:id="rId19"/>
    <p:sldId id="279" r:id="rId20"/>
    <p:sldId id="278" r:id="rId21"/>
    <p:sldId id="269" r:id="rId22"/>
    <p:sldId id="270" r:id="rId23"/>
    <p:sldId id="271" r:id="rId24"/>
    <p:sldId id="272" r:id="rId25"/>
    <p:sldId id="273" r:id="rId26"/>
    <p:sldId id="274" r:id="rId2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E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1538" autoAdjust="0"/>
    <p:restoredTop sz="9466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692"/>
    </p:cViewPr>
  </p:sorterViewPr>
  <p:notesViewPr>
    <p:cSldViewPr>
      <p:cViewPr varScale="1">
        <p:scale>
          <a:sx n="58" d="100"/>
          <a:sy n="58" d="100"/>
        </p:scale>
        <p:origin x="-250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 smtClean="0"/>
            </a:lvl1pPr>
          </a:lstStyle>
          <a:p>
            <a:pPr>
              <a:defRPr/>
            </a:pPr>
            <a:fld id="{50AECB14-1238-429C-A2DC-B91CEADB8BD0}" type="datetimeFigureOut">
              <a:rPr lang="en-US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5D16282-03F8-46E0-ABE6-82E1B2904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2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226"/>
            <a:ext cx="5850835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36402C-C8BC-4EE1-BF0F-20A4287C8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7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8E2DA-94C2-40CC-A5F1-FCE1BE326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57AA5-61F7-404B-A568-9D04B5FBD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04F06-E1B9-4718-962B-38FE6DEBF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D356-C864-460F-86F9-4DA5194E0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148F7-14CC-4D78-A2F8-2F0441AE6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6C774-0613-4CAE-B02B-A6DC17183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BB4C9-99F5-4878-BE0A-8342CB2FA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54F57-49CD-4CEF-9EB5-93D9D7FAF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4C46F-3442-4620-A010-32311A08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70499-91A4-4892-9DA0-187AAA072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DE6DF-B7CD-4D5F-B54D-F6FB6BF41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D0001D-EA74-4664-AFE6-788C2C28E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VKBi_tKGBY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7VIv5YYKt0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Health Information Exchange</a:t>
            </a:r>
            <a:br>
              <a:rPr lang="en-US" dirty="0"/>
            </a:br>
            <a:r>
              <a:rPr lang="en-US" dirty="0"/>
              <a:t>for Emergency Medical Services</a:t>
            </a:r>
            <a:br>
              <a:rPr lang="en-US" dirty="0"/>
            </a:br>
            <a:r>
              <a:rPr lang="en-US" dirty="0" smtClean="0"/>
              <a:t>Orange County </a:t>
            </a:r>
            <a:br>
              <a:rPr lang="en-US" dirty="0" smtClean="0"/>
            </a:br>
            <a:r>
              <a:rPr lang="en-US" dirty="0" smtClean="0"/>
              <a:t>+EMS </a:t>
            </a:r>
            <a:r>
              <a:rPr lang="en-US" dirty="0" smtClean="0"/>
              <a:t>Project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SAFR Workflow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Connect Conference</a:t>
            </a:r>
            <a:endParaRPr lang="en-US" dirty="0"/>
          </a:p>
          <a:p>
            <a:r>
              <a:rPr lang="en-US" dirty="0" smtClean="0"/>
              <a:t>July</a:t>
            </a:r>
            <a:r>
              <a:rPr lang="en-US" dirty="0" smtClean="0"/>
              <a:t> </a:t>
            </a:r>
            <a:r>
              <a:rPr lang="en-US" dirty="0" smtClean="0"/>
              <a:t>19</a:t>
            </a:r>
            <a:r>
              <a:rPr lang="en-US" dirty="0" smtClean="0"/>
              <a:t>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9789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28" t="11770" r="22419" b="1329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16759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63"/>
            <a:ext cx="9144000" cy="68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19352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SAFR – Practical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7162800" cy="3581400"/>
          </a:xfrm>
        </p:spPr>
        <p:txBody>
          <a:bodyPr/>
          <a:lstStyle/>
          <a:p>
            <a:r>
              <a:rPr lang="en-US" sz="2400" dirty="0"/>
              <a:t>Each aspect of the SAFR model has an effect on EMS patient care operations and workflow. </a:t>
            </a:r>
          </a:p>
          <a:p>
            <a:r>
              <a:rPr lang="en-US" sz="2400" dirty="0"/>
              <a:t>Practical application of SAFR will change how OC EMS providers use their </a:t>
            </a:r>
            <a:r>
              <a:rPr lang="en-US" sz="2400" dirty="0" err="1"/>
              <a:t>ePCRs</a:t>
            </a:r>
            <a:r>
              <a:rPr lang="en-US" sz="2400" dirty="0"/>
              <a:t> and will change how OC Receiving Hospitals receive and use EMS reports. </a:t>
            </a:r>
          </a:p>
          <a:p>
            <a:r>
              <a:rPr lang="en-US" sz="2400" dirty="0" smtClean="0"/>
              <a:t>20 </a:t>
            </a:r>
            <a:r>
              <a:rPr lang="en-US" sz="2400" dirty="0"/>
              <a:t>users have been identified who are best suited to test these changes.  Only these users will have permissions to search the HIE. </a:t>
            </a:r>
          </a:p>
        </p:txBody>
      </p:sp>
    </p:spTree>
    <p:extLst>
      <p:ext uri="{BB962C8B-B14F-4D97-AF65-F5344CB8AC3E}">
        <p14:creationId xmlns:p14="http://schemas.microsoft.com/office/powerpoint/2010/main" val="3349701488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82590"/>
            <a:ext cx="8194880" cy="994172"/>
          </a:xfrm>
        </p:spPr>
        <p:txBody>
          <a:bodyPr/>
          <a:lstStyle/>
          <a:p>
            <a:pPr algn="ctr"/>
            <a:r>
              <a:rPr lang="en-US" dirty="0"/>
              <a:t>SEARCH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1276762"/>
            <a:ext cx="5041813" cy="1411160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dirty="0" smtClean="0"/>
              <a:t>Implemented Feb.22, 2017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950" b="0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 smtClean="0"/>
              <a:t>A </a:t>
            </a:r>
            <a:r>
              <a:rPr lang="en-US" sz="1950" b="0" dirty="0"/>
              <a:t>new interface in the </a:t>
            </a:r>
            <a:r>
              <a:rPr lang="en-US" sz="1950" b="0" dirty="0" err="1"/>
              <a:t>ePCR</a:t>
            </a:r>
            <a:r>
              <a:rPr lang="en-US" sz="1950" b="0" dirty="0"/>
              <a:t> embedded in the “Repeat Patient” search area allows providers to search the HIE.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Searching the HIE is a new behavior which will have to be taught.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Searching the HIE may take time. 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46" y="2057400"/>
            <a:ext cx="2035878" cy="3053817"/>
          </a:xfrm>
        </p:spPr>
      </p:pic>
      <p:pic>
        <p:nvPicPr>
          <p:cNvPr id="9" name="Picture 8"/>
          <p:cNvPicPr/>
          <p:nvPr/>
        </p:nvPicPr>
        <p:blipFill rotWithShape="1">
          <a:blip r:embed="rId3"/>
          <a:srcRect l="160" r="1" b="54438"/>
          <a:stretch/>
        </p:blipFill>
        <p:spPr bwMode="auto">
          <a:xfrm>
            <a:off x="1523999" y="3124200"/>
            <a:ext cx="4800601" cy="182880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370941" y="4214675"/>
            <a:ext cx="2147978" cy="16821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230398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3709" y="533400"/>
            <a:ext cx="8194880" cy="994172"/>
          </a:xfrm>
        </p:spPr>
        <p:txBody>
          <a:bodyPr/>
          <a:lstStyle/>
          <a:p>
            <a:pPr algn="ctr"/>
            <a:r>
              <a:rPr lang="en-US" dirty="0"/>
              <a:t>SEARCH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7000" y="2125266"/>
            <a:ext cx="2477220" cy="3284934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search should be conducted at some point upon patient contact, but before arrival at the hospital.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When searching the HIE, users MUST have the following four (4) patient identifiers: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First Name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Last Name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Date of Birth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281" t="33554" r="19133"/>
          <a:stretch/>
        </p:blipFill>
        <p:spPr>
          <a:xfrm>
            <a:off x="1706523" y="2971800"/>
            <a:ext cx="46464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76568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8194880" cy="994172"/>
          </a:xfrm>
        </p:spPr>
        <p:txBody>
          <a:bodyPr/>
          <a:lstStyle/>
          <a:p>
            <a:pPr algn="ctr"/>
            <a:r>
              <a:rPr lang="en-US" dirty="0"/>
              <a:t>SEARCH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72200" y="1524000"/>
            <a:ext cx="2866846" cy="3886200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If there is a match, the user will be prompted to confirm their selection – this is called “Breaking the glass”.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“Breaking the glass” confirms that you are in fact this patients current care giver and have rights to access his/her medical records.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search will return patient medical history, allergies, medications, and basic demographic information.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327178"/>
            <a:ext cx="2971800" cy="42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84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Search demo video</a:t>
            </a:r>
            <a:br>
              <a:rPr lang="en-US" dirty="0"/>
            </a:br>
            <a:r>
              <a:rPr lang="en-US" sz="2000" dirty="0"/>
              <a:t>(Next Slide)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Video May also be viewed online at: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youtu.be/qVKBi_tKGBY</a:t>
            </a:r>
            <a:r>
              <a:rPr lang="en-US" sz="20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56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E Search Demo SAFR 03-17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2570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ALERT Function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63407"/>
            <a:ext cx="3499258" cy="225172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7800" y="1752601"/>
            <a:ext cx="3457036" cy="2514600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 smtClean="0"/>
              <a:t>Implemented Feb. 22, 2017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 smtClean="0"/>
              <a:t>Changes </a:t>
            </a:r>
            <a:r>
              <a:rPr lang="en-US" sz="1650" b="0" dirty="0"/>
              <a:t>to how receiving hospitals use the existing OC Hospital Hub are underway.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Changes include an audible alert.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Receiving hospital will need Hospital Hub on a static display.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EMS providers will need to post their </a:t>
            </a:r>
            <a:r>
              <a:rPr lang="en-US" sz="1650" b="0" dirty="0" err="1"/>
              <a:t>ePCRs</a:t>
            </a:r>
            <a:r>
              <a:rPr lang="en-US" sz="1650" b="0" dirty="0"/>
              <a:t> prior to arrival at the hospital.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916" t="11843" r="3054" b="69221"/>
          <a:stretch/>
        </p:blipFill>
        <p:spPr>
          <a:xfrm>
            <a:off x="1681954" y="4493284"/>
            <a:ext cx="7396406" cy="9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057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ALERT demo video</a:t>
            </a:r>
            <a:br>
              <a:rPr lang="en-US" dirty="0"/>
            </a:br>
            <a:r>
              <a:rPr lang="en-US" sz="2000" dirty="0"/>
              <a:t>(Next Slide)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Video May also be viewed online at:</a:t>
            </a:r>
            <a:br>
              <a:rPr lang="en-US" sz="2000" dirty="0"/>
            </a:br>
            <a:r>
              <a:rPr lang="en-US" sz="2000" u="sng" dirty="0">
                <a:hlinkClick r:id="rId2"/>
              </a:rPr>
              <a:t>https://youtu.be/j7VIv5YYKt0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1258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238" y="1219200"/>
            <a:ext cx="7162800" cy="3886200"/>
          </a:xfrm>
        </p:spPr>
        <p:txBody>
          <a:bodyPr/>
          <a:lstStyle/>
          <a:p>
            <a:r>
              <a:rPr lang="en-US" sz="2200" dirty="0"/>
              <a:t>Discuss the background of the </a:t>
            </a:r>
            <a:r>
              <a:rPr lang="en-US" sz="2200" dirty="0" smtClean="0"/>
              <a:t>PULSE+EMS project</a:t>
            </a:r>
            <a:r>
              <a:rPr lang="en-US" sz="2200" dirty="0"/>
              <a:t>. </a:t>
            </a:r>
          </a:p>
          <a:p>
            <a:endParaRPr lang="en-US" sz="2200" dirty="0"/>
          </a:p>
          <a:p>
            <a:r>
              <a:rPr lang="en-US" sz="2200" dirty="0" smtClean="0"/>
              <a:t>Discuss progress with implementing </a:t>
            </a:r>
            <a:r>
              <a:rPr lang="en-US" sz="2200" dirty="0" smtClean="0"/>
              <a:t>the federally defined “Search, Alert, File, and Reconcile” (SAFR) Health Information Exchange (HIE) </a:t>
            </a:r>
            <a:r>
              <a:rPr lang="en-US" sz="2200" dirty="0"/>
              <a:t>Workflow </a:t>
            </a:r>
            <a:r>
              <a:rPr lang="en-US" sz="2200" dirty="0" smtClean="0"/>
              <a:t>process.</a:t>
            </a:r>
          </a:p>
          <a:p>
            <a:endParaRPr lang="en-US" sz="2200" dirty="0"/>
          </a:p>
          <a:p>
            <a:r>
              <a:rPr lang="en-US" sz="2200" dirty="0"/>
              <a:t>Discuss HIE pilot testing phase and project outcome. 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Discuss patient privacy and information security.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8118859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IE Alert Demo 01-09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10933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FILE Function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600" y="1491597"/>
            <a:ext cx="3733800" cy="3769053"/>
          </a:xfrm>
        </p:spPr>
        <p:txBody>
          <a:bodyPr>
            <a:normAutofit lnSpcReduction="10000"/>
          </a:bodyPr>
          <a:lstStyle/>
          <a:p>
            <a:r>
              <a:rPr lang="en-US" sz="1800" dirty="0" err="1" smtClean="0"/>
              <a:t>ePCR</a:t>
            </a:r>
            <a:r>
              <a:rPr lang="en-US" sz="1800" dirty="0" smtClean="0"/>
              <a:t> </a:t>
            </a:r>
            <a:r>
              <a:rPr lang="en-US" sz="1800" dirty="0"/>
              <a:t>must be completed in real-time while at the patients bed-side. </a:t>
            </a:r>
          </a:p>
          <a:p>
            <a:r>
              <a:rPr lang="en-US" sz="1800" dirty="0"/>
              <a:t>Provider must finalize their posted report so that it can be transmitted to the HIE in CCDA format.  </a:t>
            </a:r>
          </a:p>
          <a:p>
            <a:r>
              <a:rPr lang="en-US" sz="1800" dirty="0"/>
              <a:t>Provider agency must be currently using an </a:t>
            </a:r>
            <a:r>
              <a:rPr lang="en-US" sz="1800" dirty="0" err="1"/>
              <a:t>ePCR</a:t>
            </a:r>
            <a:r>
              <a:rPr lang="en-US" sz="1800" dirty="0"/>
              <a:t> system which is certified compliant with NEMSIS v3 (3.4.0); In OC, the countywide system is provided by </a:t>
            </a:r>
            <a:r>
              <a:rPr lang="en-US" sz="1800" dirty="0" err="1"/>
              <a:t>ImageTrend</a:t>
            </a:r>
            <a:r>
              <a:rPr lang="en-US" sz="1800" dirty="0"/>
              <a:t>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45" y="2055442"/>
            <a:ext cx="3774837" cy="2516558"/>
          </a:xfrm>
        </p:spPr>
      </p:pic>
    </p:spTree>
    <p:extLst>
      <p:ext uri="{BB962C8B-B14F-4D97-AF65-F5344CB8AC3E}">
        <p14:creationId xmlns:p14="http://schemas.microsoft.com/office/powerpoint/2010/main" val="619327193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RECONCILE Function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7400" y="1828800"/>
            <a:ext cx="29718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Outcome information from receiving hospital to populate NEMSIS </a:t>
            </a:r>
            <a:r>
              <a:rPr lang="en-US" sz="1800" dirty="0" err="1"/>
              <a:t>eOutcome</a:t>
            </a:r>
            <a:r>
              <a:rPr lang="en-US" sz="1800" dirty="0"/>
              <a:t> fields in </a:t>
            </a:r>
            <a:r>
              <a:rPr lang="en-US" sz="1800" dirty="0" err="1"/>
              <a:t>ePCR</a:t>
            </a:r>
            <a:r>
              <a:rPr lang="en-US" sz="1800" dirty="0"/>
              <a:t>. </a:t>
            </a:r>
          </a:p>
          <a:p>
            <a:r>
              <a:rPr lang="en-US" sz="1800" dirty="0"/>
              <a:t>Predicated on accurate patient information – making search function more important. </a:t>
            </a:r>
          </a:p>
          <a:p>
            <a:r>
              <a:rPr lang="en-US" sz="1800" dirty="0"/>
              <a:t>EMS providers must learn how to compile and use outcome information to aid with improving EMS patient care and operations.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9719" t="13933" r="27890" b="10404"/>
          <a:stretch/>
        </p:blipFill>
        <p:spPr>
          <a:xfrm>
            <a:off x="1905000" y="1524001"/>
            <a:ext cx="3733800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37785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457200"/>
            <a:ext cx="7886700" cy="994172"/>
          </a:xfrm>
        </p:spPr>
        <p:txBody>
          <a:bodyPr/>
          <a:lstStyle/>
          <a:p>
            <a:r>
              <a:rPr lang="en-US" dirty="0"/>
              <a:t>Patient Privacy and Information Security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0" y="1752600"/>
            <a:ext cx="4404145" cy="4495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Continue to use existing organizational privacy and security practices regarding patient care information. </a:t>
            </a:r>
          </a:p>
          <a:p>
            <a:r>
              <a:rPr lang="en-US" dirty="0"/>
              <a:t>Patients must be offered (or have access to) your Notice of Privacy Practices (NPP). </a:t>
            </a:r>
          </a:p>
          <a:p>
            <a:pPr lvl="1"/>
            <a:r>
              <a:rPr lang="en-US" dirty="0"/>
              <a:t>This can be done by providing them with a copy at the time of service or providing them with contact information (or a link to a website) where they can obtain this information at a later date. </a:t>
            </a:r>
          </a:p>
          <a:p>
            <a:pPr lvl="1"/>
            <a:r>
              <a:rPr lang="en-US" dirty="0"/>
              <a:t>If the patient is able, have them sign the </a:t>
            </a:r>
            <a:r>
              <a:rPr lang="en-US" dirty="0" err="1"/>
              <a:t>ePCR</a:t>
            </a:r>
            <a:r>
              <a:rPr lang="en-US" dirty="0"/>
              <a:t> and note the HIPAA Acknowledgement. </a:t>
            </a:r>
          </a:p>
          <a:p>
            <a:pPr lvl="1"/>
            <a:r>
              <a:rPr lang="en-US" dirty="0"/>
              <a:t>No additional explanation is necessary by EMS providers at the time of service.</a:t>
            </a:r>
          </a:p>
          <a:p>
            <a:pPr lvl="1"/>
            <a:r>
              <a:rPr lang="en-US" dirty="0"/>
              <a:t>After reviewing the NPP, a Patient may “opt-out” of any future disclosure of their health information.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2952" t="22939" r="24253" b="22875"/>
          <a:stretch/>
        </p:blipFill>
        <p:spPr>
          <a:xfrm>
            <a:off x="5774224" y="2202972"/>
            <a:ext cx="3005310" cy="21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15472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86700" cy="994172"/>
          </a:xfrm>
        </p:spPr>
        <p:txBody>
          <a:bodyPr/>
          <a:lstStyle/>
          <a:p>
            <a:r>
              <a:rPr lang="en-US" dirty="0"/>
              <a:t>Patient Privacy and Information Security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1600" y="1929879"/>
            <a:ext cx="7143750" cy="3327921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Conducting a patient search using the HIE (breaking the glass) gives access to ALL patient records countywide; not just patients seen by your organization (like with “repeat patient” searches). </a:t>
            </a:r>
          </a:p>
          <a:p>
            <a:endParaRPr lang="en-US" dirty="0"/>
          </a:p>
          <a:p>
            <a:r>
              <a:rPr lang="en-US" dirty="0"/>
              <a:t>It’s important to use the HIE search responsibly and never access records for any patient that </a:t>
            </a:r>
            <a:r>
              <a:rPr lang="en-US" dirty="0" smtClean="0"/>
              <a:t>is </a:t>
            </a:r>
            <a:r>
              <a:rPr lang="en-US" dirty="0"/>
              <a:t>not in your immediate care.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10039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931239"/>
            <a:ext cx="7067550" cy="340276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This is a grant funded project designed to test real-time health information exchange between EMS providers and hospitals.  </a:t>
            </a:r>
          </a:p>
          <a:p>
            <a:endParaRPr lang="en-US" dirty="0"/>
          </a:p>
          <a:p>
            <a:r>
              <a:rPr lang="en-US" dirty="0"/>
              <a:t>NBFD is a partner with Hoag, OCPRHIO, and OCEMS whose key role is to pilot the SAFR model for data exchange and interoperability. </a:t>
            </a:r>
          </a:p>
          <a:p>
            <a:endParaRPr lang="en-US" dirty="0"/>
          </a:p>
          <a:p>
            <a:r>
              <a:rPr lang="en-US" dirty="0"/>
              <a:t>Implementing the SAFR model will include some changes to how the </a:t>
            </a:r>
            <a:r>
              <a:rPr lang="en-US" dirty="0" err="1"/>
              <a:t>ePCR</a:t>
            </a:r>
            <a:r>
              <a:rPr lang="en-US" dirty="0"/>
              <a:t> system is currently used.</a:t>
            </a:r>
          </a:p>
          <a:p>
            <a:endParaRPr lang="en-US" dirty="0"/>
          </a:p>
          <a:p>
            <a:r>
              <a:rPr lang="en-US" dirty="0"/>
              <a:t>Patient privacy and information security are key components of responsible health information exchange.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75324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601033074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Orange County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4038600" cy="4525963"/>
          </a:xfrm>
        </p:spPr>
        <p:txBody>
          <a:bodyPr/>
          <a:lstStyle/>
          <a:p>
            <a:r>
              <a:rPr lang="en-US" sz="2200" b="1" dirty="0" smtClean="0"/>
              <a:t>Population: 3,010,232</a:t>
            </a:r>
          </a:p>
          <a:p>
            <a:pPr lvl="1"/>
            <a:r>
              <a:rPr lang="en-US" sz="1800" dirty="0" smtClean="0"/>
              <a:t>2010 Census</a:t>
            </a:r>
          </a:p>
          <a:p>
            <a:pPr lvl="1"/>
            <a:r>
              <a:rPr lang="en-US" sz="1800" dirty="0" smtClean="0"/>
              <a:t>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most populous county in CA</a:t>
            </a:r>
          </a:p>
          <a:p>
            <a:pPr lvl="1"/>
            <a:r>
              <a:rPr lang="en-US" sz="1800" dirty="0" smtClean="0"/>
              <a:t>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most populous county in the US</a:t>
            </a:r>
          </a:p>
          <a:p>
            <a:pPr lvl="1"/>
            <a:r>
              <a:rPr lang="en-US" sz="1800" dirty="0" smtClean="0"/>
              <a:t>More populous than 19 states</a:t>
            </a:r>
          </a:p>
          <a:p>
            <a:endParaRPr lang="en-US" sz="2200" b="1" dirty="0" smtClean="0"/>
          </a:p>
          <a:p>
            <a:r>
              <a:rPr lang="en-US" sz="2200" b="1" dirty="0" smtClean="0"/>
              <a:t>Area: 947 Square Miles</a:t>
            </a:r>
          </a:p>
          <a:p>
            <a:pPr lvl="1"/>
            <a:r>
              <a:rPr lang="en-US" sz="1800" dirty="0" smtClean="0"/>
              <a:t>34 Incorporated Cities</a:t>
            </a:r>
          </a:p>
          <a:p>
            <a:pPr lvl="1"/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most densely populated county in CA</a:t>
            </a:r>
          </a:p>
          <a:p>
            <a:endParaRPr lang="en-US" sz="2400" dirty="0" smtClean="0"/>
          </a:p>
          <a:p>
            <a:endParaRPr lang="en-US" sz="22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13" y="2638891"/>
            <a:ext cx="2883289" cy="231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9938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Laurent\Desktop\DCP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35" y="860234"/>
            <a:ext cx="3872276" cy="255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aurent\Desktop\knotts-amusement-p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7" y="860234"/>
            <a:ext cx="3882515" cy="253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aurent\Desktop\DSCN25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8" y="4019793"/>
            <a:ext cx="3882516" cy="27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aurent\Desktop\DSCN25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24" y="4019794"/>
            <a:ext cx="3872276" cy="27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90800"/>
            <a:ext cx="4019550" cy="267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8367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n-US" dirty="0" smtClean="0"/>
              <a:t>Orange County EMS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4419600" cy="4754563"/>
          </a:xfrm>
        </p:spPr>
        <p:txBody>
          <a:bodyPr/>
          <a:lstStyle/>
          <a:p>
            <a:r>
              <a:rPr lang="en-US" sz="2400" dirty="0" smtClean="0"/>
              <a:t>190,000</a:t>
            </a:r>
            <a:r>
              <a:rPr lang="en-US" sz="2400" dirty="0" smtClean="0"/>
              <a:t>+ 9-1-1 EMS Responses Annually</a:t>
            </a:r>
          </a:p>
          <a:p>
            <a:r>
              <a:rPr lang="en-US" sz="2400" dirty="0" smtClean="0"/>
              <a:t>12 Fire Departments</a:t>
            </a:r>
          </a:p>
          <a:p>
            <a:r>
              <a:rPr lang="en-US" sz="2400" dirty="0" smtClean="0"/>
              <a:t>25</a:t>
            </a:r>
            <a:r>
              <a:rPr lang="en-US" sz="2400" dirty="0" smtClean="0"/>
              <a:t> </a:t>
            </a:r>
            <a:r>
              <a:rPr lang="en-US" sz="2400" dirty="0" smtClean="0"/>
              <a:t>Ambulance Companies</a:t>
            </a:r>
          </a:p>
          <a:p>
            <a:pPr lvl="1"/>
            <a:r>
              <a:rPr lang="en-US" sz="1800" dirty="0" smtClean="0"/>
              <a:t>400+ </a:t>
            </a:r>
            <a:r>
              <a:rPr lang="en-US" sz="1800" dirty="0" smtClean="0"/>
              <a:t>Licensed Ambulances</a:t>
            </a:r>
          </a:p>
          <a:p>
            <a:r>
              <a:rPr lang="en-US" sz="2400" dirty="0" smtClean="0"/>
              <a:t>25 Emergency Departments </a:t>
            </a:r>
          </a:p>
          <a:p>
            <a:pPr lvl="1"/>
            <a:r>
              <a:rPr lang="en-US" sz="1800" dirty="0" smtClean="0"/>
              <a:t>6 </a:t>
            </a:r>
            <a:r>
              <a:rPr lang="en-US" sz="1800" dirty="0" smtClean="0"/>
              <a:t>Base Hospitals</a:t>
            </a:r>
          </a:p>
          <a:p>
            <a:pPr lvl="1"/>
            <a:r>
              <a:rPr lang="en-US" sz="1800" dirty="0" smtClean="0"/>
              <a:t>4 </a:t>
            </a:r>
            <a:r>
              <a:rPr lang="en-US" sz="1800" dirty="0" smtClean="0"/>
              <a:t>Trauma Centers</a:t>
            </a:r>
          </a:p>
          <a:p>
            <a:pPr lvl="1"/>
            <a:r>
              <a:rPr lang="en-US" sz="1800" dirty="0" smtClean="0"/>
              <a:t>14 STEMI Centers</a:t>
            </a:r>
          </a:p>
          <a:p>
            <a:pPr lvl="1"/>
            <a:r>
              <a:rPr lang="en-US" sz="1800" dirty="0" smtClean="0"/>
              <a:t>9 Stroke Centers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2655888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108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n-US" dirty="0" smtClean="0"/>
              <a:t>Orange County EMS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4419600" cy="4754563"/>
          </a:xfrm>
        </p:spPr>
        <p:txBody>
          <a:bodyPr/>
          <a:lstStyle/>
          <a:p>
            <a:r>
              <a:rPr lang="en-US" sz="2400" dirty="0" smtClean="0"/>
              <a:t>3,500+ EMTs</a:t>
            </a:r>
          </a:p>
          <a:p>
            <a:endParaRPr lang="en-US" sz="2400" dirty="0" smtClean="0"/>
          </a:p>
          <a:p>
            <a:r>
              <a:rPr lang="en-US" sz="2400" dirty="0" smtClean="0"/>
              <a:t>1,000+ Paramedics</a:t>
            </a:r>
          </a:p>
          <a:p>
            <a:endParaRPr lang="en-US" sz="2400" dirty="0" smtClean="0"/>
          </a:p>
          <a:p>
            <a:r>
              <a:rPr lang="en-US" sz="2400" dirty="0" smtClean="0"/>
              <a:t>200 MICNs</a:t>
            </a:r>
          </a:p>
          <a:p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2655888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1494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886700" cy="838200"/>
          </a:xfrm>
        </p:spPr>
        <p:txBody>
          <a:bodyPr/>
          <a:lstStyle/>
          <a:p>
            <a:r>
              <a:rPr lang="en-US" dirty="0" smtClean="0"/>
              <a:t>+EMS Project </a:t>
            </a:r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143000"/>
            <a:ext cx="6915150" cy="4416029"/>
          </a:xfrm>
        </p:spPr>
        <p:txBody>
          <a:bodyPr>
            <a:normAutofit fontScale="25000" lnSpcReduction="20000"/>
          </a:bodyPr>
          <a:lstStyle/>
          <a:p>
            <a:r>
              <a:rPr lang="en-US" sz="5600" dirty="0" smtClean="0"/>
              <a:t>Project Funded by the Federa</a:t>
            </a:r>
            <a:r>
              <a:rPr lang="en-US" sz="5600" dirty="0" smtClean="0"/>
              <a:t>l HHS Office of the National Coordinator (ONC) and managed by the California EMS Authority. </a:t>
            </a:r>
          </a:p>
          <a:p>
            <a:endParaRPr lang="en-US" sz="5600" dirty="0"/>
          </a:p>
          <a:p>
            <a:r>
              <a:rPr lang="en-US" sz="5600" dirty="0" smtClean="0"/>
              <a:t>Grant funding awarded to four California counties, Including San Diego, Orange, Imperial, and San Bernardino.</a:t>
            </a:r>
          </a:p>
          <a:p>
            <a:pPr marL="0" indent="0">
              <a:buNone/>
            </a:pPr>
            <a:r>
              <a:rPr lang="en-US" sz="5600" dirty="0" smtClean="0"/>
              <a:t> </a:t>
            </a:r>
            <a:endParaRPr lang="en-US" sz="5600" dirty="0" smtClean="0"/>
          </a:p>
          <a:p>
            <a:r>
              <a:rPr lang="en-US" sz="5600" dirty="0" smtClean="0"/>
              <a:t>Each </a:t>
            </a:r>
            <a:r>
              <a:rPr lang="en-US" sz="5600" dirty="0"/>
              <a:t>participating County is to develop partnerships between one 9-1-1 EMS provider with transport capability, one receiving hospital, the Regional Health Information Organization (RHIO), and the Local EMS Agency (LEMSA). </a:t>
            </a:r>
            <a:endParaRPr lang="en-US" sz="5600" dirty="0" smtClean="0"/>
          </a:p>
          <a:p>
            <a:pPr marL="0" indent="0">
              <a:buNone/>
            </a:pPr>
            <a:endParaRPr lang="en-US" sz="5600" dirty="0"/>
          </a:p>
          <a:p>
            <a:r>
              <a:rPr lang="en-US" sz="5600" dirty="0"/>
              <a:t>Orange County Project Participants</a:t>
            </a:r>
          </a:p>
          <a:p>
            <a:pPr lvl="1"/>
            <a:r>
              <a:rPr lang="en-US" sz="5600" dirty="0"/>
              <a:t>EMS Provider: Newport Beach Fire </a:t>
            </a:r>
            <a:r>
              <a:rPr lang="en-US" sz="5600" dirty="0" smtClean="0"/>
              <a:t>Department (NBFD)</a:t>
            </a:r>
            <a:endParaRPr lang="en-US" sz="5600" dirty="0"/>
          </a:p>
          <a:p>
            <a:pPr lvl="1"/>
            <a:r>
              <a:rPr lang="en-US" sz="5600" dirty="0"/>
              <a:t>Hospital: </a:t>
            </a:r>
            <a:r>
              <a:rPr lang="en-US" sz="5600" dirty="0" smtClean="0"/>
              <a:t>Hoag Memorial Hospital Presbyterian</a:t>
            </a:r>
            <a:endParaRPr lang="en-US" sz="5600" dirty="0"/>
          </a:p>
          <a:p>
            <a:pPr lvl="1"/>
            <a:r>
              <a:rPr lang="en-US" sz="5600" dirty="0"/>
              <a:t>RHIO: One California Partnership Regional Health Information Organization (OCPRHIO)</a:t>
            </a:r>
          </a:p>
          <a:p>
            <a:pPr lvl="1"/>
            <a:r>
              <a:rPr lang="en-US" sz="5600" dirty="0"/>
              <a:t>LEMSA: Orange County </a:t>
            </a:r>
            <a:r>
              <a:rPr lang="en-US" sz="5600" dirty="0" smtClean="0"/>
              <a:t>EMS</a:t>
            </a:r>
          </a:p>
          <a:p>
            <a:pPr lvl="1"/>
            <a:endParaRPr lang="en-US" sz="5600" dirty="0"/>
          </a:p>
          <a:p>
            <a:r>
              <a:rPr lang="en-US" sz="5600" dirty="0"/>
              <a:t>Project Timeline: July 2015 – July </a:t>
            </a:r>
            <a:r>
              <a:rPr lang="en-US" sz="5600" dirty="0" smtClean="0"/>
              <a:t>2017</a:t>
            </a:r>
          </a:p>
          <a:p>
            <a:endParaRPr lang="en-US" sz="5600" dirty="0" smtClean="0"/>
          </a:p>
          <a:p>
            <a:r>
              <a:rPr lang="en-US" sz="5600" dirty="0"/>
              <a:t>Primary Project Deliverables = Implement SAFR Workflow</a:t>
            </a:r>
          </a:p>
          <a:p>
            <a:pPr marL="0" indent="0">
              <a:buNone/>
            </a:pPr>
            <a:endParaRPr lang="en-US" sz="5600" dirty="0" smtClean="0"/>
          </a:p>
          <a:p>
            <a:r>
              <a:rPr lang="en-US" sz="5600" dirty="0"/>
              <a:t>Primary goal is 10% of monthly EMS transport call volume includes data exchanged through the HIE network. </a:t>
            </a:r>
          </a:p>
          <a:p>
            <a:endParaRPr lang="en-US" sz="43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830339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88" y="346603"/>
            <a:ext cx="7886700" cy="994172"/>
          </a:xfrm>
        </p:spPr>
        <p:txBody>
          <a:bodyPr/>
          <a:lstStyle/>
          <a:p>
            <a:r>
              <a:rPr lang="en-US" dirty="0" smtClean="0"/>
              <a:t>+EMS Project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1638" y="1369530"/>
            <a:ext cx="6915150" cy="42258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NBFD Live on NEMSIS 3 Apr 2016</a:t>
            </a:r>
          </a:p>
          <a:p>
            <a:r>
              <a:rPr lang="en-US" dirty="0" smtClean="0"/>
              <a:t>Q4 2016 / Q1 2017 Technical Dev.</a:t>
            </a:r>
          </a:p>
          <a:p>
            <a:r>
              <a:rPr lang="en-US" dirty="0" smtClean="0"/>
              <a:t>20 medics selected to participate</a:t>
            </a:r>
          </a:p>
          <a:p>
            <a:pPr lvl="1"/>
            <a:r>
              <a:rPr lang="en-US" dirty="0" smtClean="0"/>
              <a:t>All trained in Dec. 2016 / Jan. 2017</a:t>
            </a:r>
          </a:p>
          <a:p>
            <a:r>
              <a:rPr lang="en-US" dirty="0" smtClean="0"/>
              <a:t>“Soft” Go-Live Feb. 22, 2017</a:t>
            </a:r>
          </a:p>
          <a:p>
            <a:pPr lvl="1"/>
            <a:r>
              <a:rPr lang="en-US" dirty="0" smtClean="0"/>
              <a:t>Included “Search” and “Alert"</a:t>
            </a:r>
          </a:p>
          <a:p>
            <a:r>
              <a:rPr lang="en-US" dirty="0" smtClean="0"/>
              <a:t>“Hard” Go-Live Mar. 30, 2017</a:t>
            </a:r>
          </a:p>
          <a:p>
            <a:pPr lvl="1"/>
            <a:r>
              <a:rPr lang="en-US" dirty="0" smtClean="0"/>
              <a:t>Included all SAFR components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23536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r="1638" b="2365"/>
          <a:stretch/>
        </p:blipFill>
        <p:spPr bwMode="auto">
          <a:xfrm>
            <a:off x="2438400" y="152400"/>
            <a:ext cx="4419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723261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oc_meds">
  <a:themeElements>
    <a:clrScheme name="oc_med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c_me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_med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oc_meds</Template>
  <TotalTime>2373</TotalTime>
  <Words>1045</Words>
  <Application>Microsoft Office PowerPoint</Application>
  <PresentationFormat>On-screen Show (4:3)</PresentationFormat>
  <Paragraphs>136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Arial</vt:lpstr>
      <vt:lpstr>oc_meds</vt:lpstr>
      <vt:lpstr>Health Information Exchange for Emergency Medical Services Orange County  +EMS Project SAFR Workflow</vt:lpstr>
      <vt:lpstr>Objectives</vt:lpstr>
      <vt:lpstr>About Orange County</vt:lpstr>
      <vt:lpstr>PowerPoint Presentation</vt:lpstr>
      <vt:lpstr>Orange County EMS System</vt:lpstr>
      <vt:lpstr>Orange County EMS System</vt:lpstr>
      <vt:lpstr>+EMS Project Background</vt:lpstr>
      <vt:lpstr>+EMS Project Implementation</vt:lpstr>
      <vt:lpstr>PowerPoint Presentation</vt:lpstr>
      <vt:lpstr>PowerPoint Presentation</vt:lpstr>
      <vt:lpstr>PowerPoint Presentation</vt:lpstr>
      <vt:lpstr>SAFR – Practical Considerations</vt:lpstr>
      <vt:lpstr>SEARCH Function</vt:lpstr>
      <vt:lpstr>SEARCH Function</vt:lpstr>
      <vt:lpstr>SEARCH Function</vt:lpstr>
      <vt:lpstr>Search demo video (Next Slide)  Video May also be viewed online at: https://youtu.be/qVKBi_tKGBY </vt:lpstr>
      <vt:lpstr>PowerPoint Presentation</vt:lpstr>
      <vt:lpstr>ALERT Function</vt:lpstr>
      <vt:lpstr>ALERT demo video (Next Slide)  Video May also be viewed online at: https://youtu.be/j7VIv5YYKt0</vt:lpstr>
      <vt:lpstr>PowerPoint Presentation</vt:lpstr>
      <vt:lpstr>FILE Function</vt:lpstr>
      <vt:lpstr>RECONCILE Function</vt:lpstr>
      <vt:lpstr>Patient Privacy and Information Security</vt:lpstr>
      <vt:lpstr>Patient Privacy and Information Security</vt:lpstr>
      <vt:lpstr>Summary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 SAFR Workflow</dc:title>
  <dc:creator>Laurent Repass</dc:creator>
  <cp:lastModifiedBy>Repass, Laurent</cp:lastModifiedBy>
  <cp:revision>230</cp:revision>
  <cp:lastPrinted>2017-03-17T14:37:31Z</cp:lastPrinted>
  <dcterms:created xsi:type="dcterms:W3CDTF">2010-09-27T23:52:50Z</dcterms:created>
  <dcterms:modified xsi:type="dcterms:W3CDTF">2017-06-29T20:31:05Z</dcterms:modified>
</cp:coreProperties>
</file>