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handoutMasterIdLst>
    <p:handoutMasterId r:id="rId32"/>
  </p:handoutMasterIdLst>
  <p:sldIdLst>
    <p:sldId id="256" r:id="rId2"/>
    <p:sldId id="285" r:id="rId3"/>
    <p:sldId id="284" r:id="rId4"/>
    <p:sldId id="282" r:id="rId5"/>
    <p:sldId id="258" r:id="rId6"/>
    <p:sldId id="316" r:id="rId7"/>
    <p:sldId id="305" r:id="rId8"/>
    <p:sldId id="306" r:id="rId9"/>
    <p:sldId id="307" r:id="rId10"/>
    <p:sldId id="322" r:id="rId11"/>
    <p:sldId id="314" r:id="rId12"/>
    <p:sldId id="317" r:id="rId13"/>
    <p:sldId id="318" r:id="rId14"/>
    <p:sldId id="323" r:id="rId15"/>
    <p:sldId id="313" r:id="rId16"/>
    <p:sldId id="309" r:id="rId17"/>
    <p:sldId id="308" r:id="rId18"/>
    <p:sldId id="324" r:id="rId19"/>
    <p:sldId id="292" r:id="rId20"/>
    <p:sldId id="327" r:id="rId21"/>
    <p:sldId id="290" r:id="rId22"/>
    <p:sldId id="276" r:id="rId23"/>
    <p:sldId id="320" r:id="rId24"/>
    <p:sldId id="325" r:id="rId25"/>
    <p:sldId id="326" r:id="rId26"/>
    <p:sldId id="321" r:id="rId27"/>
    <p:sldId id="311" r:id="rId28"/>
    <p:sldId id="319" r:id="rId29"/>
    <p:sldId id="274" r:id="rId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E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1538" autoAdjust="0"/>
    <p:restoredTop sz="94660"/>
  </p:normalViewPr>
  <p:slideViewPr>
    <p:cSldViewPr>
      <p:cViewPr>
        <p:scale>
          <a:sx n="147" d="100"/>
          <a:sy n="147" d="100"/>
        </p:scale>
        <p:origin x="-59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92"/>
    </p:cViewPr>
  </p:sorterViewPr>
  <p:notesViewPr>
    <p:cSldViewPr>
      <p:cViewPr varScale="1">
        <p:scale>
          <a:sx n="58" d="100"/>
          <a:sy n="58" d="100"/>
        </p:scale>
        <p:origin x="-250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0AECB14-1238-429C-A2DC-B91CEADB8BD0}" type="datetimeFigureOut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5D16282-03F8-46E0-ABE6-82E1B2904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43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A36402C-C8BC-4EE1-BF0F-20A4287C8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7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2AFAC7-6A1B-4C8E-89E3-3F5830223E1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83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 handful of dedicated users at each provider agency is absolutely essential to a successful rollout.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Best practices adopted by these “super users” helps to create good habits and a positive culture.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Remember, the field personnel are your data source. Their documentation becomes your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51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75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13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89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01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22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Once the NEMSIS 3 system is implemented, we will be in a position to integrate with our regional HIE.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70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40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71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77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84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06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0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NEMSIS 3 is so different from NEMSIS 2 that the data can’t be stored in the same database,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 new NEMSIS 3 system will have to be implemented alongside the existing NEMSIS 2 system.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Implementing this for a system as large as Orange County has many operational implications that have to be thoroughly considered and managed.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9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is what the system will look like as we move into the future.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Everything in blue is our current technical infrastructure including our ePCR, </a:t>
            </a:r>
            <a:r>
              <a:rPr lang="en-US" dirty="0" err="1" smtClean="0"/>
              <a:t>eBHR</a:t>
            </a:r>
            <a:r>
              <a:rPr lang="en-US" dirty="0" smtClean="0"/>
              <a:t>, Patient Registry, and Licensure / Certification Systems.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Everything in peach is the infrastructure that will be needed to implement NEMSIS 3.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 smtClean="0"/>
              <a:t>Everything in purple is proposed infrastructure for a future integration with our regional HIE (OCPRHIO).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19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01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6402C-C8BC-4EE1-BF0F-20A4287C886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64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8E2DA-94C2-40CC-A5F1-FCE1BE326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57AA5-61F7-404B-A568-9D04B5FBD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04F06-E1B9-4718-962B-38FE6DEBF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D356-C864-460F-86F9-4DA5194E0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148F7-14CC-4D78-A2F8-2F0441AE6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6C774-0613-4CAE-B02B-A6DC17183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BB4C9-99F5-4878-BE0A-8342CB2FA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54F57-49CD-4CEF-9EB5-93D9D7FAF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4C46F-3442-4620-A010-32311A08C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70499-91A4-4892-9DA0-187AAA072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DE6DF-B7CD-4D5F-B54D-F6FB6BF41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D0001D-EA74-4664-AFE6-788C2C28E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15321.Confuciu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T_I1NrXf8ug88M&amp;tbnid=3KlztoLwn8KzLM:&amp;ved=0CAUQjRw&amp;url=http://www.mobilevillage.com/motion/motion-f5t/&amp;ei=MQNdUdvbNoKsjAKE7YCQBA&amp;bvm=bv.44770516,d.cGE&amp;psig=AFQjCNFoXvwDiP1XTtn5ArNv23XFXbCsMA&amp;ust=136513651372827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cid:IMG_220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Making the Switch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276600"/>
            <a:ext cx="7467600" cy="1295400"/>
          </a:xfrm>
        </p:spPr>
        <p:txBody>
          <a:bodyPr/>
          <a:lstStyle/>
          <a:p>
            <a:pPr eaLnBrk="1" hangingPunct="1"/>
            <a:r>
              <a:rPr lang="en-US" dirty="0" smtClean="0"/>
              <a:t>The Plan for Upgrading Orange County to </a:t>
            </a:r>
            <a:r>
              <a:rPr lang="en-US" dirty="0" smtClean="0"/>
              <a:t>the Next Generation ePCR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February 4</a:t>
            </a:r>
            <a:r>
              <a:rPr lang="en-US" baseline="30000" dirty="0" smtClean="0"/>
              <a:t>th</a:t>
            </a:r>
            <a:r>
              <a:rPr lang="en-US" dirty="0" smtClean="0"/>
              <a:t>, </a:t>
            </a:r>
            <a:r>
              <a:rPr lang="en-US" dirty="0" smtClean="0"/>
              <a:t>2015</a:t>
            </a:r>
            <a:endParaRPr lang="en-US" dirty="0" smtClean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219200" y="2130425"/>
            <a:ext cx="7239000" cy="1470025"/>
          </a:xfrm>
        </p:spPr>
        <p:txBody>
          <a:bodyPr/>
          <a:lstStyle/>
          <a:p>
            <a:r>
              <a:rPr lang="en-US" sz="4800" dirty="0" smtClean="0"/>
              <a:t>If everything is working, why change?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307157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14600"/>
            <a:ext cx="8229600" cy="1143000"/>
          </a:xfrm>
        </p:spPr>
        <p:txBody>
          <a:bodyPr/>
          <a:lstStyle/>
          <a:p>
            <a:r>
              <a:rPr lang="en-US" dirty="0"/>
              <a:t>If you want to make enemies, try to change something – </a:t>
            </a:r>
            <a:r>
              <a:rPr lang="en-US" i="1" dirty="0"/>
              <a:t>Woodrow Wilson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98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792162"/>
          </a:xfrm>
        </p:spPr>
        <p:txBody>
          <a:bodyPr/>
          <a:lstStyle/>
          <a:p>
            <a:r>
              <a:rPr lang="en-US" dirty="0" smtClean="0"/>
              <a:t>Why Change?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43000"/>
            <a:ext cx="7772400" cy="452596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2400" dirty="0"/>
              <a:t>NEMSIS 3 is the new EMS data standard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The current system (Field Bridge / Service Bridge) is based on NEMSIS 2 standards and “out going” technology.</a:t>
            </a:r>
          </a:p>
          <a:p>
            <a:r>
              <a:rPr lang="en-US" sz="2400" dirty="0" smtClean="0"/>
              <a:t>The next generation system (Elite) is based on NEMSIS 3 standards and modern mobile computing platforms. </a:t>
            </a:r>
          </a:p>
          <a:p>
            <a:pPr lvl="1"/>
            <a:r>
              <a:rPr lang="en-US" sz="2000" dirty="0" smtClean="0"/>
              <a:t>NEMSIS 3 is compatible with Health Level 7 (HL7) data standards which are currently used by the rest of the health care industry. This will facilitate direct Health Information Exchange (HIE) with hospitals and health care systems.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10152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Change?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295400"/>
            <a:ext cx="7162800" cy="4373563"/>
          </a:xfrm>
        </p:spPr>
        <p:txBody>
          <a:bodyPr/>
          <a:lstStyle/>
          <a:p>
            <a:r>
              <a:rPr lang="en-US" sz="2400" dirty="0"/>
              <a:t>The new system will support multiple computing </a:t>
            </a:r>
            <a:r>
              <a:rPr lang="en-US" sz="2400" dirty="0" smtClean="0"/>
              <a:t>platforms (iOS, Android, Mac OS, Windows)</a:t>
            </a:r>
            <a:endParaRPr lang="en-US" sz="2400" dirty="0"/>
          </a:p>
          <a:p>
            <a:r>
              <a:rPr lang="en-US" sz="2400" dirty="0" smtClean="0"/>
              <a:t>Long Term Sustainability</a:t>
            </a:r>
          </a:p>
          <a:p>
            <a:pPr lvl="1"/>
            <a:r>
              <a:rPr lang="en-US" sz="2400" dirty="0" smtClean="0"/>
              <a:t>Device Costs</a:t>
            </a:r>
          </a:p>
          <a:p>
            <a:pPr lvl="1"/>
            <a:r>
              <a:rPr lang="en-US" sz="2400" dirty="0" smtClean="0"/>
              <a:t>System built from the ground up, making it more agile and more easily configurable.</a:t>
            </a:r>
          </a:p>
          <a:p>
            <a:pPr lvl="1"/>
            <a:r>
              <a:rPr lang="en-US" sz="2400" dirty="0" smtClean="0"/>
              <a:t>Technical infrastructure is more robust and consistent with modern computing environments.</a:t>
            </a:r>
          </a:p>
          <a:p>
            <a:pPr lvl="1"/>
            <a:r>
              <a:rPr lang="en-US" sz="2400" dirty="0" smtClean="0"/>
              <a:t>Will allow for sustainable / cost effective operations well into the future (10-15 years)</a:t>
            </a:r>
          </a:p>
          <a:p>
            <a:r>
              <a:rPr lang="en-US" sz="2400" b="1" dirty="0" smtClean="0"/>
              <a:t>Did I mention HIE?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3379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Benefits of HIE for 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295400"/>
            <a:ext cx="5562600" cy="4953000"/>
          </a:xfrm>
        </p:spPr>
        <p:txBody>
          <a:bodyPr/>
          <a:lstStyle/>
          <a:p>
            <a:r>
              <a:rPr lang="en-US" sz="2600" dirty="0" smtClean="0"/>
              <a:t>Real time availability of EMS PCR at ED</a:t>
            </a:r>
          </a:p>
          <a:p>
            <a:r>
              <a:rPr lang="en-US" sz="2600" dirty="0" smtClean="0"/>
              <a:t>EMS record available in hospital EMR</a:t>
            </a:r>
          </a:p>
          <a:p>
            <a:r>
              <a:rPr lang="en-US" sz="2600" dirty="0" smtClean="0"/>
              <a:t>Patient outcome data accessible and searchable to EMS administrators via HIE. </a:t>
            </a:r>
          </a:p>
          <a:p>
            <a:r>
              <a:rPr lang="en-US" sz="2600" dirty="0" smtClean="0"/>
              <a:t>Patient History, Allergies, Meds searchable via ePCR.</a:t>
            </a:r>
          </a:p>
          <a:p>
            <a:r>
              <a:rPr lang="en-US" sz="2600" dirty="0" smtClean="0"/>
              <a:t>Bi-directional data exchange to facilitate “one patient – one record” </a:t>
            </a:r>
          </a:p>
          <a:p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362200"/>
            <a:ext cx="1939214" cy="185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9125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71" y="0"/>
            <a:ext cx="917357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5197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2962" r="10541" b="118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893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14600"/>
            <a:ext cx="8229600" cy="1143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/>
              <a:t>Study the past if you would define the future.” </a:t>
            </a:r>
            <a:br>
              <a:rPr lang="en-US" dirty="0"/>
            </a:br>
            <a:r>
              <a:rPr lang="en-US" dirty="0"/>
              <a:t>― </a:t>
            </a:r>
            <a:r>
              <a:rPr lang="en-US" dirty="0">
                <a:hlinkClick r:id="rId3"/>
              </a:rPr>
              <a:t>Confucius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How do we make this happen?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235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make this happen?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71600"/>
            <a:ext cx="7315200" cy="5029200"/>
          </a:xfrm>
        </p:spPr>
        <p:txBody>
          <a:bodyPr/>
          <a:lstStyle/>
          <a:p>
            <a:r>
              <a:rPr lang="en-US" sz="2800" dirty="0" smtClean="0"/>
              <a:t>Vendor (</a:t>
            </a:r>
            <a:r>
              <a:rPr lang="en-US" sz="2800" dirty="0" err="1" smtClean="0"/>
              <a:t>ImageTrend</a:t>
            </a:r>
            <a:r>
              <a:rPr lang="en-US" sz="2800" dirty="0" smtClean="0"/>
              <a:t>) delivers NEMSIS 3 Software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Multiagency </a:t>
            </a:r>
            <a:r>
              <a:rPr lang="en-US" sz="2800" dirty="0"/>
              <a:t>/ Multidisciplinary collaboration and planning. </a:t>
            </a:r>
            <a:endParaRPr lang="en-US" sz="2800" dirty="0" smtClean="0"/>
          </a:p>
          <a:p>
            <a:r>
              <a:rPr lang="en-US" sz="2800" dirty="0" smtClean="0"/>
              <a:t>Draft new policies and data lists. </a:t>
            </a:r>
            <a:endParaRPr lang="en-US" sz="2800" dirty="0" smtClean="0"/>
          </a:p>
          <a:p>
            <a:r>
              <a:rPr lang="en-US" sz="2800" dirty="0" smtClean="0"/>
              <a:t>Configure software to meet local “OC” needs. </a:t>
            </a:r>
            <a:endParaRPr lang="en-US" sz="2800" dirty="0" smtClean="0"/>
          </a:p>
          <a:p>
            <a:r>
              <a:rPr lang="en-US" sz="2800" dirty="0" smtClean="0"/>
              <a:t>Consider next round of tablets. </a:t>
            </a:r>
            <a:endParaRPr lang="en-US" sz="2800" dirty="0" smtClean="0"/>
          </a:p>
          <a:p>
            <a:r>
              <a:rPr lang="en-US" sz="2800" dirty="0" smtClean="0"/>
              <a:t>Testing / Training</a:t>
            </a:r>
          </a:p>
          <a:p>
            <a:r>
              <a:rPr lang="en-US" sz="2800" dirty="0" smtClean="0"/>
              <a:t>Structured “Go-Live” Roll-out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223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1143000"/>
          </a:xfrm>
        </p:spPr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4191000" cy="4525963"/>
          </a:xfrm>
        </p:spPr>
        <p:txBody>
          <a:bodyPr/>
          <a:lstStyle/>
          <a:p>
            <a:r>
              <a:rPr lang="en-US" sz="2200" dirty="0" smtClean="0"/>
              <a:t>Form working groups comprised of EMS providers and hospitals to help shape where the system goes. </a:t>
            </a:r>
            <a:endParaRPr lang="en-US" sz="1600" dirty="0" smtClean="0"/>
          </a:p>
          <a:p>
            <a:pPr lvl="1"/>
            <a:r>
              <a:rPr lang="en-US" sz="2000" dirty="0" smtClean="0"/>
              <a:t>Considers the operational and business needs of EMS system stakeholders.</a:t>
            </a:r>
          </a:p>
          <a:p>
            <a:pPr lvl="1"/>
            <a:r>
              <a:rPr lang="en-US" sz="2000" dirty="0" smtClean="0"/>
              <a:t>Ensures the data system is designed to meet the needs of EMS system as a whole. </a:t>
            </a:r>
          </a:p>
          <a:p>
            <a:pPr lvl="1"/>
            <a:r>
              <a:rPr lang="en-US" sz="2000" dirty="0" smtClean="0"/>
              <a:t>Encourages long term community support.</a:t>
            </a:r>
          </a:p>
          <a:p>
            <a:pPr lvl="1"/>
            <a:endParaRPr lang="en-US" sz="2000" dirty="0"/>
          </a:p>
        </p:txBody>
      </p:sp>
      <p:pic>
        <p:nvPicPr>
          <p:cNvPr id="4" name="irc_mi" descr="http://www.mobilevillage.com/wp-content/uploads/2012/10/Motion-F5t.jpg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91200" y="2133600"/>
            <a:ext cx="3124200" cy="2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4572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219200"/>
            <a:ext cx="7467600" cy="4525963"/>
          </a:xfrm>
        </p:spPr>
        <p:txBody>
          <a:bodyPr/>
          <a:lstStyle/>
          <a:p>
            <a:r>
              <a:rPr lang="en-US" sz="2600" dirty="0" smtClean="0"/>
              <a:t>Provide a “snapshot” of the OC-MEDS ePCR system as it exists today. 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dirty="0" smtClean="0"/>
              <a:t>Discuss reasons for transition to NEMSIS 3.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dirty="0" smtClean="0"/>
              <a:t>Discuss the steps needed for the whole county to operationally transition to a NEMSIS 3 compliant system.</a:t>
            </a:r>
          </a:p>
          <a:p>
            <a:pPr marL="0" indent="0">
              <a:buNone/>
            </a:pPr>
            <a:r>
              <a:rPr lang="en-US" sz="2600" dirty="0" smtClean="0"/>
              <a:t> </a:t>
            </a:r>
          </a:p>
          <a:p>
            <a:r>
              <a:rPr lang="en-US" sz="2600" dirty="0" smtClean="0"/>
              <a:t>Discuss the plan for the future…HIE. </a:t>
            </a:r>
          </a:p>
        </p:txBody>
      </p:sp>
    </p:spTree>
    <p:extLst>
      <p:ext uri="{BB962C8B-B14F-4D97-AF65-F5344CB8AC3E}">
        <p14:creationId xmlns:p14="http://schemas.microsoft.com/office/powerpoint/2010/main" val="21513763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7162800" cy="4525963"/>
          </a:xfrm>
        </p:spPr>
        <p:txBody>
          <a:bodyPr/>
          <a:lstStyle/>
          <a:p>
            <a:r>
              <a:rPr lang="en-US" sz="2800" dirty="0" smtClean="0"/>
              <a:t>Public Health Emergency Preparedness </a:t>
            </a:r>
          </a:p>
          <a:p>
            <a:pPr lvl="1"/>
            <a:r>
              <a:rPr lang="en-US" sz="2400" dirty="0" smtClean="0"/>
              <a:t>$268,000</a:t>
            </a:r>
          </a:p>
          <a:p>
            <a:pPr lvl="1"/>
            <a:r>
              <a:rPr lang="en-US" sz="2400" dirty="0" smtClean="0"/>
              <a:t>Purpose: Implement HIE capabilities</a:t>
            </a:r>
          </a:p>
          <a:p>
            <a:r>
              <a:rPr lang="en-US" sz="2800" dirty="0" smtClean="0"/>
              <a:t>Federal Block Grant</a:t>
            </a:r>
          </a:p>
          <a:p>
            <a:pPr lvl="1"/>
            <a:r>
              <a:rPr lang="en-US" sz="2400" dirty="0" smtClean="0"/>
              <a:t>$75,000</a:t>
            </a:r>
          </a:p>
          <a:p>
            <a:pPr lvl="1"/>
            <a:r>
              <a:rPr lang="en-US" sz="2400" dirty="0" smtClean="0"/>
              <a:t>Purpose: Purchase tablets to support NEMSIS 3 training and transition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553479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944562"/>
          </a:xfrm>
        </p:spPr>
        <p:txBody>
          <a:bodyPr/>
          <a:lstStyle/>
          <a:p>
            <a:r>
              <a:rPr lang="en-US" sz="4000" dirty="0" smtClean="0"/>
              <a:t>Super Users / System Testing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7315200" cy="4525963"/>
          </a:xfrm>
        </p:spPr>
        <p:txBody>
          <a:bodyPr/>
          <a:lstStyle/>
          <a:p>
            <a:endParaRPr lang="en-US" sz="2800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73468"/>
            <a:ext cx="1998418" cy="278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00200"/>
            <a:ext cx="2613660" cy="196024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 cstate="print"/>
          <a:srcRect t="13619" r="19221"/>
          <a:stretch>
            <a:fillRect/>
          </a:stretch>
        </p:blipFill>
        <p:spPr>
          <a:xfrm>
            <a:off x="3908107" y="3832860"/>
            <a:ext cx="1960245" cy="278892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 rot="5400000">
            <a:off x="995252" y="2371725"/>
            <a:ext cx="2613660" cy="19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445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Staff Training</a:t>
            </a:r>
          </a:p>
        </p:txBody>
      </p:sp>
      <p:sp>
        <p:nvSpPr>
          <p:cNvPr id="20483" name="Content Placeholder 10"/>
          <p:cNvSpPr>
            <a:spLocks noGrp="1"/>
          </p:cNvSpPr>
          <p:nvPr>
            <p:ph sz="half" idx="1"/>
          </p:nvPr>
        </p:nvSpPr>
        <p:spPr>
          <a:xfrm>
            <a:off x="1371600" y="1143000"/>
            <a:ext cx="3733800" cy="5257800"/>
          </a:xfrm>
        </p:spPr>
        <p:txBody>
          <a:bodyPr/>
          <a:lstStyle/>
          <a:p>
            <a:pPr>
              <a:buNone/>
            </a:pPr>
            <a:endParaRPr lang="en-US" sz="1600" dirty="0" smtClean="0"/>
          </a:p>
          <a:p>
            <a:r>
              <a:rPr lang="en-US" sz="1600" dirty="0" smtClean="0"/>
              <a:t>Hired contractor to provide set up and implementation assistance. </a:t>
            </a:r>
          </a:p>
          <a:p>
            <a:endParaRPr lang="en-US" sz="1600" dirty="0" smtClean="0"/>
          </a:p>
          <a:p>
            <a:r>
              <a:rPr lang="en-US" sz="1600" dirty="0" smtClean="0"/>
              <a:t>Provide “Train the trainer” courses and on site training opportunities for EMS providers, base hospitals, and receiving hospitals.  </a:t>
            </a:r>
          </a:p>
          <a:p>
            <a:endParaRPr lang="en-US" sz="1600" dirty="0" smtClean="0"/>
          </a:p>
          <a:p>
            <a:r>
              <a:rPr lang="en-US" sz="1600" dirty="0" smtClean="0"/>
              <a:t>Develop custom user guides and training materials which are specific to Orange County – make guides available for download on the OCEMS website. </a:t>
            </a:r>
          </a:p>
          <a:p>
            <a:endParaRPr lang="en-US" sz="1600" dirty="0" smtClean="0"/>
          </a:p>
          <a:p>
            <a:r>
              <a:rPr lang="en-US" sz="1600" dirty="0" smtClean="0"/>
              <a:t>Use “Super Users” to champion the transition at the user level and help ensure best practices are adopted. </a:t>
            </a:r>
          </a:p>
        </p:txBody>
      </p:sp>
      <p:pic>
        <p:nvPicPr>
          <p:cNvPr id="6" name="Content Placeholder 5" descr="cid:IMG_2207"/>
          <p:cNvPicPr>
            <a:picLocks noGrp="1"/>
          </p:cNvPicPr>
          <p:nvPr>
            <p:ph sz="half" idx="2"/>
          </p:nvPr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257800" y="1905001"/>
            <a:ext cx="3657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Training</a:t>
            </a:r>
            <a:endParaRPr lang="en-US" dirty="0"/>
          </a:p>
        </p:txBody>
      </p:sp>
      <p:pic>
        <p:nvPicPr>
          <p:cNvPr id="4" name="Homer Any Ke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1752600"/>
            <a:ext cx="5094708" cy="3812540"/>
          </a:xfrm>
        </p:spPr>
      </p:pic>
    </p:spTree>
    <p:extLst>
      <p:ext uri="{BB962C8B-B14F-4D97-AF65-F5344CB8AC3E}">
        <p14:creationId xmlns:p14="http://schemas.microsoft.com/office/powerpoint/2010/main" val="75294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“Go Live”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7315200" cy="4525963"/>
          </a:xfrm>
        </p:spPr>
        <p:txBody>
          <a:bodyPr/>
          <a:lstStyle/>
          <a:p>
            <a:r>
              <a:rPr lang="en-US" sz="2800" dirty="0" smtClean="0"/>
              <a:t>No matter what we do, there will be a time when we have some users on the NEMSIS 2 system and others on the NEMSIS 3 system. </a:t>
            </a:r>
          </a:p>
          <a:p>
            <a:pPr lvl="1"/>
            <a:r>
              <a:rPr lang="en-US" sz="2400" dirty="0" smtClean="0"/>
              <a:t>Affects unit to unit field ePCR transfers.</a:t>
            </a:r>
          </a:p>
          <a:p>
            <a:pPr lvl="1"/>
            <a:r>
              <a:rPr lang="en-US" sz="2400" dirty="0" smtClean="0"/>
              <a:t>Affects availability of PCR for hospitals.</a:t>
            </a:r>
          </a:p>
          <a:p>
            <a:pPr lvl="1"/>
            <a:r>
              <a:rPr lang="en-US" sz="2400" dirty="0" smtClean="0"/>
              <a:t>Affects accessibility of posted PCRs by provider agencies.</a:t>
            </a:r>
          </a:p>
          <a:p>
            <a:pPr lvl="1"/>
            <a:r>
              <a:rPr lang="en-US" sz="2400" dirty="0" smtClean="0"/>
              <a:t>Affects the ability to generate data reports through report writer.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245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“Go Live”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7315200" cy="4525963"/>
          </a:xfrm>
        </p:spPr>
        <p:txBody>
          <a:bodyPr/>
          <a:lstStyle/>
          <a:p>
            <a:r>
              <a:rPr lang="en-US" sz="2800" dirty="0" smtClean="0"/>
              <a:t>To help minimize these affects, it’ll be best to structure the “Go Live:</a:t>
            </a:r>
          </a:p>
          <a:p>
            <a:pPr lvl="1"/>
            <a:r>
              <a:rPr lang="en-US" sz="2400" dirty="0" smtClean="0"/>
              <a:t>By geographic region?</a:t>
            </a:r>
          </a:p>
          <a:p>
            <a:pPr lvl="1"/>
            <a:r>
              <a:rPr lang="en-US" sz="2400" dirty="0" smtClean="0"/>
              <a:t>By agency?</a:t>
            </a:r>
          </a:p>
          <a:p>
            <a:r>
              <a:rPr lang="en-US" sz="2800" dirty="0" smtClean="0"/>
              <a:t>Agencies that frequently work together should plan to make the change at or about the same time to minimize compatibility issues.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678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2962" r="10541" b="118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611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10868" r="4217" b="7370"/>
          <a:stretch/>
        </p:blipFill>
        <p:spPr bwMode="auto">
          <a:xfrm>
            <a:off x="1" y="-25705"/>
            <a:ext cx="9143999" cy="688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321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76962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4" t="10840" r="15872" b="99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0626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listening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Orange County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4038600" cy="4525963"/>
          </a:xfrm>
        </p:spPr>
        <p:txBody>
          <a:bodyPr/>
          <a:lstStyle/>
          <a:p>
            <a:r>
              <a:rPr lang="en-US" sz="2200" b="1" dirty="0" smtClean="0"/>
              <a:t>Population: 3,010,232</a:t>
            </a:r>
          </a:p>
          <a:p>
            <a:pPr lvl="1"/>
            <a:r>
              <a:rPr lang="en-US" sz="1800" dirty="0" smtClean="0"/>
              <a:t>2010 Census</a:t>
            </a:r>
          </a:p>
          <a:p>
            <a:pPr lvl="1"/>
            <a:r>
              <a:rPr lang="en-US" sz="1800" dirty="0" smtClean="0"/>
              <a:t>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most populous county in CA</a:t>
            </a:r>
          </a:p>
          <a:p>
            <a:pPr lvl="1"/>
            <a:r>
              <a:rPr lang="en-US" sz="1800" dirty="0" smtClean="0"/>
              <a:t>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most populous county in the US</a:t>
            </a:r>
          </a:p>
          <a:p>
            <a:pPr lvl="1"/>
            <a:r>
              <a:rPr lang="en-US" sz="1800" dirty="0" smtClean="0"/>
              <a:t>More populous than 19 states</a:t>
            </a:r>
          </a:p>
          <a:p>
            <a:endParaRPr lang="en-US" sz="2200" b="1" dirty="0" smtClean="0"/>
          </a:p>
          <a:p>
            <a:r>
              <a:rPr lang="en-US" sz="2200" b="1" dirty="0" smtClean="0"/>
              <a:t>Area: 947 Square Miles</a:t>
            </a:r>
          </a:p>
          <a:p>
            <a:pPr lvl="1"/>
            <a:r>
              <a:rPr lang="en-US" sz="1800" dirty="0" smtClean="0"/>
              <a:t>34 Incorporated Cities</a:t>
            </a:r>
          </a:p>
          <a:p>
            <a:pPr lvl="1"/>
            <a:r>
              <a:rPr lang="en-US" sz="1800" dirty="0" smtClean="0"/>
              <a:t>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most densely populated county in CA</a:t>
            </a:r>
          </a:p>
          <a:p>
            <a:endParaRPr lang="en-US" sz="2400" dirty="0" smtClean="0"/>
          </a:p>
          <a:p>
            <a:endParaRPr lang="en-US" sz="22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13" y="2638891"/>
            <a:ext cx="2883289" cy="231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890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/>
          <a:lstStyle/>
          <a:p>
            <a:r>
              <a:rPr lang="en-US" dirty="0" smtClean="0"/>
              <a:t>Orange County EMS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0"/>
            <a:ext cx="4419600" cy="4754563"/>
          </a:xfrm>
        </p:spPr>
        <p:txBody>
          <a:bodyPr/>
          <a:lstStyle/>
          <a:p>
            <a:r>
              <a:rPr lang="en-US" sz="2400" dirty="0" smtClean="0"/>
              <a:t>170,000+ 9-1-1 EMS Responses Annually</a:t>
            </a:r>
          </a:p>
          <a:p>
            <a:r>
              <a:rPr lang="en-US" sz="2400" dirty="0" smtClean="0"/>
              <a:t>12 Fire Departments</a:t>
            </a:r>
          </a:p>
          <a:p>
            <a:r>
              <a:rPr lang="en-US" sz="2400" dirty="0" smtClean="0"/>
              <a:t>25</a:t>
            </a:r>
            <a:r>
              <a:rPr lang="en-US" sz="2400" dirty="0" smtClean="0"/>
              <a:t>+ </a:t>
            </a:r>
            <a:r>
              <a:rPr lang="en-US" sz="2400" dirty="0" smtClean="0"/>
              <a:t>Ambulance Companies</a:t>
            </a:r>
          </a:p>
          <a:p>
            <a:pPr lvl="1"/>
            <a:r>
              <a:rPr lang="en-US" sz="1800" dirty="0" smtClean="0"/>
              <a:t>350+ </a:t>
            </a:r>
            <a:r>
              <a:rPr lang="en-US" sz="1800" dirty="0" smtClean="0"/>
              <a:t>Licensed Ambulances</a:t>
            </a:r>
          </a:p>
          <a:p>
            <a:r>
              <a:rPr lang="en-US" sz="2400" dirty="0" smtClean="0"/>
              <a:t>25 Emergency Departments </a:t>
            </a:r>
          </a:p>
          <a:p>
            <a:pPr lvl="1"/>
            <a:r>
              <a:rPr lang="en-US" sz="1800" dirty="0"/>
              <a:t>6</a:t>
            </a:r>
            <a:r>
              <a:rPr lang="en-US" sz="1800" dirty="0" smtClean="0"/>
              <a:t> Base Hospitals</a:t>
            </a:r>
          </a:p>
          <a:p>
            <a:pPr lvl="1"/>
            <a:r>
              <a:rPr lang="en-US" sz="1800" dirty="0" smtClean="0"/>
              <a:t>3 Trauma Centers</a:t>
            </a:r>
          </a:p>
          <a:p>
            <a:pPr lvl="1"/>
            <a:r>
              <a:rPr lang="en-US" sz="1800" dirty="0" smtClean="0"/>
              <a:t>14 STEMI Centers</a:t>
            </a:r>
          </a:p>
          <a:p>
            <a:pPr lvl="1"/>
            <a:r>
              <a:rPr lang="en-US" sz="1800" dirty="0" smtClean="0"/>
              <a:t>9 Stroke Centers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2655888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1478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792162"/>
          </a:xfrm>
        </p:spPr>
        <p:txBody>
          <a:bodyPr/>
          <a:lstStyle/>
          <a:p>
            <a:r>
              <a:rPr lang="en-US" u="sng" dirty="0" smtClean="0"/>
              <a:t>Current</a:t>
            </a:r>
            <a:r>
              <a:rPr lang="en-US" dirty="0" smtClean="0"/>
              <a:t> System “Snapshot”</a:t>
            </a:r>
          </a:p>
        </p:txBody>
      </p:sp>
      <p:pic>
        <p:nvPicPr>
          <p:cNvPr id="18434" name="Content Placeholder 3" descr="felt_cloud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0" y="1219200"/>
            <a:ext cx="2286000" cy="1722438"/>
          </a:xfrm>
        </p:spPr>
      </p:pic>
      <p:pic>
        <p:nvPicPr>
          <p:cNvPr id="18435" name="Picture 4" descr="ocmeds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752600"/>
            <a:ext cx="1527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Line 21"/>
          <p:cNvSpPr>
            <a:spLocks noChangeShapeType="1"/>
          </p:cNvSpPr>
          <p:nvPr/>
        </p:nvSpPr>
        <p:spPr bwMode="auto">
          <a:xfrm flipH="1" flipV="1">
            <a:off x="4953000" y="2971800"/>
            <a:ext cx="0" cy="1981200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8437" name="Picture 15" descr="fireen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5105400"/>
            <a:ext cx="144145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hospit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362200"/>
            <a:ext cx="1946275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4038600" y="5867400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EMS / Base Hospital</a:t>
            </a:r>
          </a:p>
          <a:p>
            <a:pPr algn="ctr"/>
            <a:r>
              <a:rPr lang="en-US" dirty="0" err="1" smtClean="0"/>
              <a:t>ePCR</a:t>
            </a:r>
            <a:r>
              <a:rPr lang="en-US" dirty="0" smtClean="0"/>
              <a:t> / </a:t>
            </a:r>
            <a:r>
              <a:rPr lang="en-US" dirty="0" err="1" smtClean="0"/>
              <a:t>eBHR</a:t>
            </a:r>
            <a:endParaRPr lang="en-US" dirty="0"/>
          </a:p>
        </p:txBody>
      </p:sp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6934200" y="3810000"/>
            <a:ext cx="1828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Patient </a:t>
            </a:r>
            <a:r>
              <a:rPr lang="en-US" dirty="0" smtClean="0"/>
              <a:t>Registry</a:t>
            </a:r>
          </a:p>
          <a:p>
            <a:pPr>
              <a:buFont typeface="Arial" pitchFamily="34" charset="0"/>
              <a:buChar char="•"/>
            </a:pPr>
            <a:r>
              <a:rPr lang="en-US" sz="1000" dirty="0" smtClean="0"/>
              <a:t>  Trauma</a:t>
            </a:r>
          </a:p>
          <a:p>
            <a:pPr>
              <a:buFont typeface="Arial" pitchFamily="34" charset="0"/>
              <a:buChar char="•"/>
            </a:pPr>
            <a:r>
              <a:rPr lang="en-US" sz="1000" dirty="0" smtClean="0"/>
              <a:t>  STEMI</a:t>
            </a:r>
          </a:p>
          <a:p>
            <a:pPr>
              <a:buFont typeface="Arial" pitchFamily="34" charset="0"/>
              <a:buChar char="•"/>
            </a:pPr>
            <a:r>
              <a:rPr lang="en-US" sz="1000" dirty="0" smtClean="0"/>
              <a:t>  Stroke</a:t>
            </a:r>
          </a:p>
        </p:txBody>
      </p:sp>
      <p:sp>
        <p:nvSpPr>
          <p:cNvPr id="18441" name="Line 21"/>
          <p:cNvSpPr>
            <a:spLocks noChangeShapeType="1"/>
          </p:cNvSpPr>
          <p:nvPr/>
        </p:nvSpPr>
        <p:spPr bwMode="auto">
          <a:xfrm flipH="1" flipV="1">
            <a:off x="5867400" y="2514600"/>
            <a:ext cx="1066800" cy="381000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2" name="Line 21"/>
          <p:cNvSpPr>
            <a:spLocks noChangeShapeType="1"/>
          </p:cNvSpPr>
          <p:nvPr/>
        </p:nvSpPr>
        <p:spPr bwMode="auto">
          <a:xfrm flipV="1">
            <a:off x="2971800" y="2514600"/>
            <a:ext cx="990600" cy="381000"/>
          </a:xfrm>
          <a:prstGeom prst="line">
            <a:avLst/>
          </a:prstGeom>
          <a:noFill/>
          <a:ln w="57150">
            <a:solidFill>
              <a:srgbClr val="CC00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3" name="TextBox 14"/>
          <p:cNvSpPr txBox="1">
            <a:spLocks noChangeArrowheads="1"/>
          </p:cNvSpPr>
          <p:nvPr/>
        </p:nvSpPr>
        <p:spPr bwMode="auto">
          <a:xfrm>
            <a:off x="1143000" y="3581400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License / Cert.</a:t>
            </a:r>
          </a:p>
        </p:txBody>
      </p:sp>
      <p:pic>
        <p:nvPicPr>
          <p:cNvPr id="18444" name="Picture 17" descr="card1_Page_2.jpg"/>
          <p:cNvPicPr>
            <a:picLocks noChangeAspect="1"/>
          </p:cNvPicPr>
          <p:nvPr/>
        </p:nvPicPr>
        <p:blipFill>
          <a:blip r:embed="rId6" cstate="print"/>
          <a:srcRect r="2736" b="3052"/>
          <a:stretch>
            <a:fillRect/>
          </a:stretch>
        </p:blipFill>
        <p:spPr bwMode="auto">
          <a:xfrm>
            <a:off x="1066800" y="2362200"/>
            <a:ext cx="1682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6" descr="bluecomput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5105400"/>
            <a:ext cx="1003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onut 1"/>
          <p:cNvSpPr/>
          <p:nvPr/>
        </p:nvSpPr>
        <p:spPr>
          <a:xfrm>
            <a:off x="3200400" y="4724400"/>
            <a:ext cx="3810000" cy="2133600"/>
          </a:xfrm>
          <a:prstGeom prst="donut">
            <a:avLst>
              <a:gd name="adj" fmla="val 3288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Just the facts…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1219200"/>
            <a:ext cx="7772400" cy="4906963"/>
          </a:xfrm>
        </p:spPr>
        <p:txBody>
          <a:bodyPr/>
          <a:lstStyle/>
          <a:p>
            <a:r>
              <a:rPr lang="en-US" sz="2800" dirty="0" smtClean="0"/>
              <a:t>Based on NEMSIS 2.2.1 </a:t>
            </a:r>
          </a:p>
          <a:p>
            <a:r>
              <a:rPr lang="en-US" sz="2800" dirty="0" smtClean="0"/>
              <a:t>6,000+ users</a:t>
            </a:r>
          </a:p>
          <a:p>
            <a:r>
              <a:rPr lang="en-US" sz="2800" dirty="0" smtClean="0"/>
              <a:t>ePCR Participating Agencies</a:t>
            </a:r>
          </a:p>
          <a:p>
            <a:pPr lvl="1"/>
            <a:r>
              <a:rPr lang="en-US" sz="2400" dirty="0" smtClean="0"/>
              <a:t>11 Fire Departments (98% - Since Dec.2013 )</a:t>
            </a:r>
          </a:p>
          <a:p>
            <a:pPr lvl="1"/>
            <a:r>
              <a:rPr lang="en-US" sz="2400" dirty="0" smtClean="0"/>
              <a:t>8 Ambulance Companies (20%)</a:t>
            </a:r>
          </a:p>
          <a:p>
            <a:r>
              <a:rPr lang="en-US" sz="2800" dirty="0" err="1" smtClean="0"/>
              <a:t>eBHR</a:t>
            </a:r>
            <a:r>
              <a:rPr lang="en-US" sz="2800" dirty="0" smtClean="0"/>
              <a:t> Participating Base Hospitals</a:t>
            </a:r>
          </a:p>
          <a:p>
            <a:pPr lvl="1"/>
            <a:r>
              <a:rPr lang="en-US" sz="2400" dirty="0" smtClean="0"/>
              <a:t>6 Base Hospitals</a:t>
            </a:r>
          </a:p>
          <a:p>
            <a:r>
              <a:rPr lang="en-US" sz="2800" dirty="0" smtClean="0"/>
              <a:t>Hospital Dashboard Participants</a:t>
            </a:r>
          </a:p>
          <a:p>
            <a:pPr lvl="1"/>
            <a:r>
              <a:rPr lang="en-US" sz="2400" dirty="0" smtClean="0"/>
              <a:t>25 Emergency Departments (100%)</a:t>
            </a:r>
          </a:p>
          <a:p>
            <a:pPr lvl="1"/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1233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3083" r="4663" b="108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652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" t="11677" r="30733" b="16521"/>
          <a:stretch/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544" y="6019800"/>
            <a:ext cx="433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ePCR Usage (Heat Map) Oct.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48674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" t="13361" r="24879" b="146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544" y="6019800"/>
            <a:ext cx="433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ePCR Usage (Count) Oct.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49006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_meds">
  <a:themeElements>
    <a:clrScheme name="oc_med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c_me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_med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oc_meds</Template>
  <TotalTime>2057</TotalTime>
  <Words>1054</Words>
  <Application>Microsoft Office PowerPoint</Application>
  <PresentationFormat>On-screen Show (4:3)</PresentationFormat>
  <Paragraphs>153</Paragraphs>
  <Slides>29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oc_meds</vt:lpstr>
      <vt:lpstr>Making the Switch</vt:lpstr>
      <vt:lpstr>Objectives</vt:lpstr>
      <vt:lpstr>About Orange County</vt:lpstr>
      <vt:lpstr>Orange County EMS System</vt:lpstr>
      <vt:lpstr>Current System “Snapshot”</vt:lpstr>
      <vt:lpstr>Just the facts…</vt:lpstr>
      <vt:lpstr>PowerPoint Presentation</vt:lpstr>
      <vt:lpstr>PowerPoint Presentation</vt:lpstr>
      <vt:lpstr>PowerPoint Presentation</vt:lpstr>
      <vt:lpstr>If everything is working, why change?</vt:lpstr>
      <vt:lpstr>If you want to make enemies, try to change something – Woodrow Wilson</vt:lpstr>
      <vt:lpstr>Why Change? </vt:lpstr>
      <vt:lpstr>Why Change?</vt:lpstr>
      <vt:lpstr>Benefits of HIE for EMS</vt:lpstr>
      <vt:lpstr>PowerPoint Presentation</vt:lpstr>
      <vt:lpstr>PowerPoint Presentation</vt:lpstr>
      <vt:lpstr> “Study the past if you would define the future.”  ― Confucius  </vt:lpstr>
      <vt:lpstr>How do we make this happen?</vt:lpstr>
      <vt:lpstr>Collaboration</vt:lpstr>
      <vt:lpstr>Grants</vt:lpstr>
      <vt:lpstr>Super Users / System Testing</vt:lpstr>
      <vt:lpstr>Staff Training</vt:lpstr>
      <vt:lpstr>Staff Training</vt:lpstr>
      <vt:lpstr>Structured “Go Live”</vt:lpstr>
      <vt:lpstr>Structured “Go Live”</vt:lpstr>
      <vt:lpstr>PowerPoint Presentation</vt:lpstr>
      <vt:lpstr>PowerPoint Presentation</vt:lpstr>
      <vt:lpstr>PowerPoint Presentation</vt:lpstr>
      <vt:lpstr>Thank you for listening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Samarin</dc:creator>
  <cp:lastModifiedBy>Repass, Laurent</cp:lastModifiedBy>
  <cp:revision>195</cp:revision>
  <dcterms:created xsi:type="dcterms:W3CDTF">2010-09-27T23:52:50Z</dcterms:created>
  <dcterms:modified xsi:type="dcterms:W3CDTF">2015-02-04T00:07:26Z</dcterms:modified>
</cp:coreProperties>
</file>