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2"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3004800" cy="9753600"/>
  <p:notesSz cx="6858000" cy="9144000"/>
  <p:defaultTextStyle>
    <a:lvl1pPr algn="ctr" defTabSz="584200">
      <a:defRPr sz="3800">
        <a:solidFill>
          <a:srgbClr val="FFFFFF"/>
        </a:solidFill>
        <a:latin typeface="+mn-lt"/>
        <a:ea typeface="+mn-ea"/>
        <a:cs typeface="+mn-cs"/>
        <a:sym typeface="Helvetica Light"/>
      </a:defRPr>
    </a:lvl1pPr>
    <a:lvl2pPr indent="228600" algn="ctr" defTabSz="584200">
      <a:defRPr sz="3800">
        <a:solidFill>
          <a:srgbClr val="FFFFFF"/>
        </a:solidFill>
        <a:latin typeface="+mn-lt"/>
        <a:ea typeface="+mn-ea"/>
        <a:cs typeface="+mn-cs"/>
        <a:sym typeface="Helvetica Light"/>
      </a:defRPr>
    </a:lvl2pPr>
    <a:lvl3pPr indent="457200" algn="ctr" defTabSz="584200">
      <a:defRPr sz="3800">
        <a:solidFill>
          <a:srgbClr val="FFFFFF"/>
        </a:solidFill>
        <a:latin typeface="+mn-lt"/>
        <a:ea typeface="+mn-ea"/>
        <a:cs typeface="+mn-cs"/>
        <a:sym typeface="Helvetica Light"/>
      </a:defRPr>
    </a:lvl3pPr>
    <a:lvl4pPr indent="685800" algn="ctr" defTabSz="584200">
      <a:defRPr sz="3800">
        <a:solidFill>
          <a:srgbClr val="FFFFFF"/>
        </a:solidFill>
        <a:latin typeface="+mn-lt"/>
        <a:ea typeface="+mn-ea"/>
        <a:cs typeface="+mn-cs"/>
        <a:sym typeface="Helvetica Light"/>
      </a:defRPr>
    </a:lvl4pPr>
    <a:lvl5pPr indent="914400" algn="ctr" defTabSz="584200">
      <a:defRPr sz="3800">
        <a:solidFill>
          <a:srgbClr val="FFFFFF"/>
        </a:solidFill>
        <a:latin typeface="+mn-lt"/>
        <a:ea typeface="+mn-ea"/>
        <a:cs typeface="+mn-cs"/>
        <a:sym typeface="Helvetica Light"/>
      </a:defRPr>
    </a:lvl5pPr>
    <a:lvl6pPr indent="1143000" algn="ctr" defTabSz="584200">
      <a:defRPr sz="3800">
        <a:solidFill>
          <a:srgbClr val="FFFFFF"/>
        </a:solidFill>
        <a:latin typeface="+mn-lt"/>
        <a:ea typeface="+mn-ea"/>
        <a:cs typeface="+mn-cs"/>
        <a:sym typeface="Helvetica Light"/>
      </a:defRPr>
    </a:lvl6pPr>
    <a:lvl7pPr indent="1371600" algn="ctr" defTabSz="584200">
      <a:defRPr sz="3800">
        <a:solidFill>
          <a:srgbClr val="FFFFFF"/>
        </a:solidFill>
        <a:latin typeface="+mn-lt"/>
        <a:ea typeface="+mn-ea"/>
        <a:cs typeface="+mn-cs"/>
        <a:sym typeface="Helvetica Light"/>
      </a:defRPr>
    </a:lvl7pPr>
    <a:lvl8pPr indent="1600200" algn="ctr" defTabSz="584200">
      <a:defRPr sz="3800">
        <a:solidFill>
          <a:srgbClr val="FFFFFF"/>
        </a:solidFill>
        <a:latin typeface="+mn-lt"/>
        <a:ea typeface="+mn-ea"/>
        <a:cs typeface="+mn-cs"/>
        <a:sym typeface="Helvetica Light"/>
      </a:defRPr>
    </a:lvl8pPr>
    <a:lvl9pPr indent="1828800" algn="ctr" defTabSz="584200">
      <a:defRPr sz="38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50" autoAdjust="0"/>
  </p:normalViewPr>
  <p:slideViewPr>
    <p:cSldViewPr snapToGrid="0" snapToObjects="1">
      <p:cViewPr>
        <p:scale>
          <a:sx n="38" d="100"/>
          <a:sy n="38" d="100"/>
        </p:scale>
        <p:origin x="-1632" y="-72"/>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5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3" name="Shape 7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624893680"/>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terpriseios.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nterpriseios.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lvl="0">
              <a:defRPr sz="1800"/>
            </a:pPr>
            <a:r>
              <a:rPr sz="2200"/>
              <a:t>You can create an AppleID without a credit card.  You must have a unique email address for each AppleID you create, however you can use one email address and multiple alaises to that same address.</a:t>
            </a:r>
          </a:p>
          <a:p>
            <a:pPr lvl="0">
              <a:defRPr sz="1800"/>
            </a:pPr>
            <a:r>
              <a:rPr sz="2200"/>
              <a:t>Apps need NOT be submitted to the Apple App Store, you can get an app emailed to you or purchase it directly from a developer or create your own.  </a:t>
            </a:r>
          </a:p>
          <a:p>
            <a:pPr lvl="0">
              <a:defRPr sz="1800"/>
            </a:pPr>
            <a:endParaRPr sz="2200"/>
          </a:p>
          <a:p>
            <a:pPr lvl="0">
              <a:defRPr sz="1800"/>
            </a:pPr>
            <a:r>
              <a:rPr sz="2200"/>
              <a:t>Supervise mode is the most control you can get, using the service called the “Device Enrollment Program” you can force the iPad or iPhone to belong to your MDM and also turn on “supervise” mode, prior to DEP you had to us Apple Configurator over a USB cable to do this.</a:t>
            </a:r>
          </a:p>
          <a:p>
            <a:pPr lvl="0">
              <a:defRPr sz="1800"/>
            </a:pPr>
            <a:endParaRPr sz="2200"/>
          </a:p>
          <a:p>
            <a:pPr lvl="0">
              <a:defRPr sz="1800"/>
            </a:pPr>
            <a:r>
              <a:rPr sz="2200"/>
              <a:t>You can use Apple Configurator and and MDM together which is a good combination however Apple Configurator funtionality is being replaced by the DEP program and you don’t have to use a USB port with the DEP program a big advantage in large deployments.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pPr lvl="0"/>
            <a:endParaRPr/>
          </a:p>
        </p:txBody>
      </p:sp>
      <p:sp>
        <p:nvSpPr>
          <p:cNvPr id="163" name="Shape 163"/>
          <p:cNvSpPr>
            <a:spLocks noGrp="1"/>
          </p:cNvSpPr>
          <p:nvPr>
            <p:ph type="body" sz="quarter" idx="1"/>
          </p:nvPr>
        </p:nvSpPr>
        <p:spPr>
          <a:prstGeom prst="rect">
            <a:avLst/>
          </a:prstGeom>
        </p:spPr>
        <p:txBody>
          <a:bodyPr/>
          <a:lstStyle/>
          <a:p>
            <a:pPr lvl="0" defTabSz="800100">
              <a:lnSpc>
                <a:spcPct val="100000"/>
              </a:lnSpc>
              <a:defRPr sz="1800"/>
            </a:pPr>
            <a:r>
              <a:rPr sz="1400">
                <a:latin typeface="Myriad Set Text"/>
                <a:ea typeface="Myriad Set Text"/>
                <a:cs typeface="Myriad Set Text"/>
                <a:sym typeface="Myriad Set Text"/>
              </a:rPr>
              <a:t>iOS allows an MDM server to control it.  The MDM server can wipe the entire device, just the  part you administrate leaving the users personal data un-touched.</a:t>
            </a:r>
          </a:p>
          <a:p>
            <a:pPr lvl="0" defTabSz="800100">
              <a:lnSpc>
                <a:spcPct val="100000"/>
              </a:lnSpc>
              <a:defRPr sz="1800"/>
            </a:pPr>
            <a:endParaRPr sz="1400">
              <a:latin typeface="Myriad Set Text"/>
              <a:ea typeface="Myriad Set Text"/>
              <a:cs typeface="Myriad Set Text"/>
              <a:sym typeface="Myriad Set Text"/>
            </a:endParaRPr>
          </a:p>
          <a:p>
            <a:pPr lvl="0" defTabSz="800100">
              <a:lnSpc>
                <a:spcPct val="100000"/>
              </a:lnSpc>
              <a:defRPr sz="1800"/>
            </a:pPr>
            <a:r>
              <a:rPr sz="1400">
                <a:solidFill>
                  <a:srgbClr val="FF2600"/>
                </a:solidFill>
                <a:latin typeface="Myriad Set Text"/>
                <a:ea typeface="Myriad Set Text"/>
                <a:cs typeface="Myriad Set Text"/>
                <a:sym typeface="Myriad Set Text"/>
              </a:rPr>
              <a:t>You could have three iPads with an eraser in front of each one looks like it erases part of one the entire one and almost none of the third.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prstGeom prst="rect">
            <a:avLst/>
          </a:prstGeom>
        </p:spPr>
        <p:txBody>
          <a:bodyPr/>
          <a:lstStyle/>
          <a:p>
            <a:pPr lvl="0"/>
            <a:endParaRPr/>
          </a:p>
        </p:txBody>
      </p:sp>
      <p:sp>
        <p:nvSpPr>
          <p:cNvPr id="204" name="Shape 204"/>
          <p:cNvSpPr>
            <a:spLocks noGrp="1"/>
          </p:cNvSpPr>
          <p:nvPr>
            <p:ph type="body" sz="quarter" idx="1"/>
          </p:nvPr>
        </p:nvSpPr>
        <p:spPr>
          <a:prstGeom prst="rect">
            <a:avLst/>
          </a:prstGeom>
        </p:spPr>
        <p:txBody>
          <a:bodyPr/>
          <a:lstStyle/>
          <a:p>
            <a:pPr lvl="0">
              <a:lnSpc>
                <a:spcPct val="100000"/>
              </a:lnSpc>
              <a:defRPr sz="1800"/>
            </a:pPr>
            <a:r>
              <a:rPr sz="1400">
                <a:solidFill>
                  <a:srgbClr val="FF2600"/>
                </a:solidFill>
                <a:latin typeface="Myriad Set Text"/>
                <a:ea typeface="Myriad Set Text"/>
                <a:cs typeface="Myriad Set Text"/>
                <a:sym typeface="Myriad Set Text"/>
              </a:rPr>
              <a:t>This anamation needs to be redone.  reverse and have it go left to right, start with the iPad and a profile then the push notifacaton service and MEM equal distant to it,  The slide shows the anamation next slide is my idea.  put a rig with iPad like it’s on the rig</a:t>
            </a:r>
          </a:p>
          <a:p>
            <a:pPr lvl="0">
              <a:lnSpc>
                <a:spcPct val="100000"/>
              </a:lnSpc>
              <a:defRPr sz="1800"/>
            </a:pPr>
            <a:endParaRPr sz="1400">
              <a:solidFill>
                <a:srgbClr val="FF2600"/>
              </a:solidFill>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What you see here is an example of the process that takes place with MDM including the enrollment and ongoing management of iOS devices.</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When a mobile device management server wants to communicate with iPhone and iPad, a silent notification is sent to the device prompting it to check in with the server. The device communicates with the server to see if there are tasks pending and responds with the appropriate actions. These tasks can include updating policies, providing requested device or network information, or removing settings and data.</a:t>
            </a:r>
          </a:p>
          <a:p>
            <a:pPr lvl="0">
              <a:lnSpc>
                <a:spcPct val="100000"/>
              </a:lnSpc>
              <a:defRPr sz="1800"/>
            </a:pPr>
            <a:r>
              <a:rPr sz="1400">
                <a:latin typeface="Myriad Set Text"/>
                <a:ea typeface="Myriad Set Text"/>
                <a:cs typeface="Myriad Set Text"/>
                <a:sym typeface="Myriad Set Text"/>
              </a:rPr>
              <a:t>Management functions are completed behind the scenes with no user interaction required. For example, if an IT department updates its VPN infrastructure, the mobile device management server can configure iPhone and iPad with new account information over the air. The next time VPN is used by the employee, the appropriate configuration is already in place, so the employee doesn’t need to call the help desk or manually modify settings.</a:t>
            </a:r>
          </a:p>
          <a:p>
            <a:pPr lvl="0">
              <a:lnSpc>
                <a:spcPct val="100000"/>
              </a:lnSpc>
              <a:defRPr sz="1800"/>
            </a:pPr>
            <a:r>
              <a:rPr sz="1400">
                <a:latin typeface="Myriad Set Text"/>
                <a:ea typeface="Myriad Set Text"/>
                <a:cs typeface="Myriad Set Text"/>
                <a:sym typeface="Myriad Set Text"/>
              </a:rPr>
              <a:t>Here is a step-by-step overview of the process:</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1. The MDM information is sent to the device via Configuration Profile.  This contains information that authenticates user/device to MDM server and Authenticates MDM server to device.  When installed, the profile specifies what the MDM server can manage.</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2. The Configuration Profile with MDM payload is installed.  This can be done in the same way any Configuration Profile can be installed.  (ie via Safari/Mail/iTunes/iPCU or via OTA Enrollment)  The user sees the standard profile installation screen and is informed of everything will be managed and/or queried. Once accepted, user is no longer notified of changes. </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3. Device enrollment take place as the profile is installed. An HTTPS Message is sent from the device to check in and the server decides if device is allowed based on IT defined requirements.</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4. When the server wants to communicate with the device, it sends a push notification identifying itself.  The device confirms it's associated with the server and checks-in for commands.</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5. The device connects to the server over HTTPS after both sides authenticate. The server sends down command or makes query of the device.  The device takes action or returns result to the server.</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endParaRPr sz="1400">
              <a:latin typeface="Myriad Set Text"/>
              <a:ea typeface="Myriad Set Text"/>
              <a:cs typeface="Myriad Set Text"/>
              <a:sym typeface="Myriad Set Tex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pPr lvl="0"/>
            <a:endParaRPr/>
          </a:p>
        </p:txBody>
      </p:sp>
      <p:sp>
        <p:nvSpPr>
          <p:cNvPr id="226" name="Shape 226"/>
          <p:cNvSpPr>
            <a:spLocks noGrp="1"/>
          </p:cNvSpPr>
          <p:nvPr>
            <p:ph type="body" sz="quarter" idx="1"/>
          </p:nvPr>
        </p:nvSpPr>
        <p:spPr>
          <a:prstGeom prst="rect">
            <a:avLst/>
          </a:prstGeom>
        </p:spPr>
        <p:txBody>
          <a:bodyPr/>
          <a:lstStyle/>
          <a:p>
            <a:pPr lvl="0">
              <a:lnSpc>
                <a:spcPct val="100000"/>
              </a:lnSpc>
              <a:defRPr sz="1800"/>
            </a:pPr>
            <a:r>
              <a:rPr sz="1400">
                <a:solidFill>
                  <a:srgbClr val="FF2600"/>
                </a:solidFill>
                <a:latin typeface="Myriad Set Text"/>
                <a:ea typeface="Myriad Set Text"/>
                <a:cs typeface="Myriad Set Text"/>
                <a:sym typeface="Myriad Set Text"/>
              </a:rPr>
              <a:t>This anamation needs to be redone.  reverse and have it go left to right, start with the iPad and a profile then the push notifacaton service and MEM equal distant to it,  The slide shows the anamation next slide is my idea.  put a rig with iPad like it’s on the rig</a:t>
            </a:r>
          </a:p>
          <a:p>
            <a:pPr lvl="0">
              <a:lnSpc>
                <a:spcPct val="100000"/>
              </a:lnSpc>
              <a:defRPr sz="1800"/>
            </a:pPr>
            <a:endParaRPr sz="1400">
              <a:solidFill>
                <a:srgbClr val="FF2600"/>
              </a:solidFill>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What you see here is an example of the process that takes place with MDM including the enrollment and ongoing management of iOS devices.</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When a mobile device management server wants to communicate with iPhone and iPad, a silent notification is sent to the device prompting it to check in with the server. The device communicates with the server to see if there are tasks pending and responds with the appropriate actions. These tasks can include updating policies, providing requested device or network information, or removing settings and data.</a:t>
            </a:r>
          </a:p>
          <a:p>
            <a:pPr lvl="0">
              <a:lnSpc>
                <a:spcPct val="100000"/>
              </a:lnSpc>
              <a:defRPr sz="1800"/>
            </a:pPr>
            <a:r>
              <a:rPr sz="1400">
                <a:latin typeface="Myriad Set Text"/>
                <a:ea typeface="Myriad Set Text"/>
                <a:cs typeface="Myriad Set Text"/>
                <a:sym typeface="Myriad Set Text"/>
              </a:rPr>
              <a:t>Management functions are completed behind the scenes with no user interaction required. For example, if an IT department updates its VPN infrastructure, the mobile device management server can configure iPhone and iPad with new account information over the air. The next time VPN is used by the employee, the appropriate configuration is already in place, so the employee doesn’t need to call the help desk or manually modify settings.</a:t>
            </a:r>
          </a:p>
          <a:p>
            <a:pPr lvl="0">
              <a:lnSpc>
                <a:spcPct val="100000"/>
              </a:lnSpc>
              <a:defRPr sz="1800"/>
            </a:pPr>
            <a:r>
              <a:rPr sz="1400">
                <a:latin typeface="Myriad Set Text"/>
                <a:ea typeface="Myriad Set Text"/>
                <a:cs typeface="Myriad Set Text"/>
                <a:sym typeface="Myriad Set Text"/>
              </a:rPr>
              <a:t>Here is a step-by-step overview of the process:</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1. The MDM information is sent to the device via Configuration Profile.  This contains information that authenticates user/device to MDM server and Authenticates MDM server to device.  When installed, the profile specifies what the MDM server can manage.</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2. The Configuration Profile with MDM payload is installed.  This can be done in the same way any Configuration Profile can be installed.  (ie via Safari/Mail/iTunes/iPCU or via OTA Enrollment)  The user sees the standard profile installation screen and is informed of everything will be managed and/or queried. Once accepted, user is no longer notified of changes. </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3. Device enrollment take place as the profile is installed. An HTTPS Message is sent from the device to check in and the server decides if device is allowed based on IT defined requirements.</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4. When the server wants to communicate with the device, it sends a push notification identifying itself.  The device confirms it's associated with the server and checks-in for commands.</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r>
              <a:rPr sz="1400">
                <a:latin typeface="Myriad Set Text"/>
                <a:ea typeface="Myriad Set Text"/>
                <a:cs typeface="Myriad Set Text"/>
                <a:sym typeface="Myriad Set Text"/>
              </a:rPr>
              <a:t>5. The device connects to the server over HTTPS after both sides authenticate. The server sends down command or makes query of the device.  The device takes action or returns result to the server.</a:t>
            </a:r>
          </a:p>
          <a:p>
            <a:pPr lvl="0">
              <a:lnSpc>
                <a:spcPct val="100000"/>
              </a:lnSpc>
              <a:defRPr sz="1800"/>
            </a:pPr>
            <a:endParaRPr sz="1400">
              <a:latin typeface="Myriad Set Text"/>
              <a:ea typeface="Myriad Set Text"/>
              <a:cs typeface="Myriad Set Text"/>
              <a:sym typeface="Myriad Set Text"/>
            </a:endParaRPr>
          </a:p>
          <a:p>
            <a:pPr lvl="0">
              <a:lnSpc>
                <a:spcPct val="100000"/>
              </a:lnSpc>
              <a:defRPr sz="1800"/>
            </a:pPr>
            <a:endParaRPr sz="1400">
              <a:latin typeface="Myriad Set Text"/>
              <a:ea typeface="Myriad Set Text"/>
              <a:cs typeface="Myriad Set Text"/>
              <a:sym typeface="Myriad Set Tex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prstGeom prst="rect">
            <a:avLst/>
          </a:prstGeom>
        </p:spPr>
        <p:txBody>
          <a:bodyPr/>
          <a:lstStyle/>
          <a:p>
            <a:pPr lvl="0"/>
            <a:endParaRPr/>
          </a:p>
        </p:txBody>
      </p:sp>
      <p:sp>
        <p:nvSpPr>
          <p:cNvPr id="236" name="Shape 236"/>
          <p:cNvSpPr>
            <a:spLocks noGrp="1"/>
          </p:cNvSpPr>
          <p:nvPr>
            <p:ph type="body" sz="quarter" idx="1"/>
          </p:nvPr>
        </p:nvSpPr>
        <p:spPr>
          <a:prstGeom prst="rect">
            <a:avLst/>
          </a:prstGeom>
        </p:spPr>
        <p:txBody>
          <a:bodyPr/>
          <a:lstStyle/>
          <a:p>
            <a:pPr lvl="0" defTabSz="711200">
              <a:lnSpc>
                <a:spcPct val="100000"/>
              </a:lnSpc>
              <a:defRPr sz="1800"/>
            </a:pPr>
            <a:r>
              <a:rPr sz="1400">
                <a:solidFill>
                  <a:srgbClr val="FF2600"/>
                </a:solidFill>
                <a:latin typeface="Myriad Set Text"/>
                <a:ea typeface="Myriad Set Text"/>
                <a:cs typeface="Myriad Set Text"/>
                <a:sym typeface="Myriad Set Text"/>
              </a:rPr>
              <a:t>Tweek graphic of fireman with iPad</a:t>
            </a:r>
          </a:p>
          <a:p>
            <a:pPr lvl="0" defTabSz="711200">
              <a:lnSpc>
                <a:spcPct val="100000"/>
              </a:lnSpc>
              <a:defRPr sz="1800"/>
            </a:pPr>
            <a:endParaRPr sz="1400">
              <a:latin typeface="Myriad Set Text"/>
              <a:ea typeface="Myriad Set Text"/>
              <a:cs typeface="Myriad Set Text"/>
              <a:sym typeface="Myriad Set Text"/>
            </a:endParaRPr>
          </a:p>
          <a:p>
            <a:pPr lvl="0" defTabSz="711200">
              <a:lnSpc>
                <a:spcPct val="100000"/>
              </a:lnSpc>
              <a:defRPr sz="1800"/>
            </a:pPr>
            <a:r>
              <a:rPr sz="1400">
                <a:latin typeface="Myriad Set Text"/>
                <a:ea typeface="Myriad Set Text"/>
                <a:cs typeface="Myriad Set Text"/>
                <a:sym typeface="Myriad Set Text"/>
              </a:rPr>
              <a:t>When a device is managed, it can be administered by the mobile device management server through a set of specific actions.</a:t>
            </a:r>
          </a:p>
          <a:p>
            <a:pPr lvl="0" defTabSz="711200">
              <a:lnSpc>
                <a:spcPct val="100000"/>
              </a:lnSpc>
              <a:defRPr sz="1800"/>
            </a:pPr>
            <a:endParaRPr sz="1400">
              <a:latin typeface="Myriad Set Text"/>
              <a:ea typeface="Myriad Set Text"/>
              <a:cs typeface="Myriad Set Text"/>
              <a:sym typeface="Myriad Set Text"/>
            </a:endParaRPr>
          </a:p>
          <a:p>
            <a:pPr lvl="0" defTabSz="711200">
              <a:lnSpc>
                <a:spcPct val="100000"/>
              </a:lnSpc>
              <a:defRPr sz="1800"/>
            </a:pPr>
            <a:r>
              <a:rPr sz="1400">
                <a:latin typeface="Myriad Set Text"/>
                <a:ea typeface="Myriad Set Text"/>
                <a:cs typeface="Myriad Set Text"/>
                <a:sym typeface="Myriad Set Text"/>
              </a:rPr>
              <a:t>Configuration and Provisioning Profiles</a:t>
            </a:r>
          </a:p>
          <a:p>
            <a:pPr lvl="0" defTabSz="711200">
              <a:lnSpc>
                <a:spcPct val="100000"/>
              </a:lnSpc>
              <a:defRPr sz="1800"/>
            </a:pPr>
            <a:r>
              <a:rPr sz="1400">
                <a:latin typeface="Myriad Set Text"/>
                <a:ea typeface="Myriad Set Text"/>
                <a:cs typeface="Myriad Set Text"/>
                <a:sym typeface="Myriad Set Text"/>
              </a:rPr>
              <a:t>To configure devices and provision in-house applications, mobile device management servers can add and remove Configuration Profiles and Application Provisioning Profiles remotely.</a:t>
            </a:r>
          </a:p>
          <a:p>
            <a:pPr lvl="0" defTabSz="711200">
              <a:lnSpc>
                <a:spcPct val="100000"/>
              </a:lnSpc>
              <a:defRPr sz="1800"/>
            </a:pPr>
            <a:endParaRPr sz="1400">
              <a:latin typeface="Myriad Set Text"/>
              <a:ea typeface="Myriad Set Text"/>
              <a:cs typeface="Myriad Set Text"/>
              <a:sym typeface="Myriad Set Text"/>
            </a:endParaRPr>
          </a:p>
          <a:p>
            <a:pPr lvl="0" defTabSz="711200">
              <a:lnSpc>
                <a:spcPct val="100000"/>
              </a:lnSpc>
              <a:defRPr sz="1800"/>
            </a:pPr>
            <a:r>
              <a:rPr sz="1400">
                <a:latin typeface="Myriad Set Text"/>
                <a:ea typeface="Myriad Set Text"/>
                <a:cs typeface="Myriad Set Text"/>
                <a:sym typeface="Myriad Set Text"/>
              </a:rPr>
              <a:t>Query devices</a:t>
            </a:r>
          </a:p>
          <a:p>
            <a:pPr lvl="0" defTabSz="711200">
              <a:lnSpc>
                <a:spcPct val="100000"/>
              </a:lnSpc>
              <a:defRPr sz="1800"/>
            </a:pPr>
            <a:r>
              <a:rPr sz="1400">
                <a:latin typeface="Myriad Set Text"/>
                <a:ea typeface="Myriad Set Text"/>
                <a:cs typeface="Myriad Set Text"/>
                <a:sym typeface="Myriad Set Text"/>
              </a:rPr>
              <a:t>Query the device for a variety of attributes.</a:t>
            </a:r>
          </a:p>
          <a:p>
            <a:pPr lvl="0" defTabSz="711200">
              <a:lnSpc>
                <a:spcPct val="100000"/>
              </a:lnSpc>
              <a:defRPr sz="1800"/>
            </a:pPr>
            <a:endParaRPr sz="1400">
              <a:latin typeface="Myriad Set Text"/>
              <a:ea typeface="Myriad Set Text"/>
              <a:cs typeface="Myriad Set Text"/>
              <a:sym typeface="Myriad Set Text"/>
            </a:endParaRPr>
          </a:p>
          <a:p>
            <a:pPr lvl="0" defTabSz="711200">
              <a:lnSpc>
                <a:spcPct val="100000"/>
              </a:lnSpc>
              <a:defRPr sz="1800"/>
            </a:pPr>
            <a:r>
              <a:rPr sz="1400">
                <a:latin typeface="Myriad Set Text"/>
                <a:ea typeface="Myriad Set Text"/>
                <a:cs typeface="Myriad Set Text"/>
                <a:sym typeface="Myriad Set Text"/>
              </a:rPr>
              <a:t>Manage apps</a:t>
            </a:r>
          </a:p>
          <a:p>
            <a:pPr lvl="0" defTabSz="711200">
              <a:lnSpc>
                <a:spcPct val="100000"/>
              </a:lnSpc>
              <a:defRPr sz="1800"/>
            </a:pPr>
            <a:r>
              <a:rPr sz="1400">
                <a:latin typeface="Myriad Set Text"/>
                <a:ea typeface="Myriad Set Text"/>
                <a:cs typeface="Myriad Set Text"/>
                <a:sym typeface="Myriad Set Text"/>
              </a:rPr>
              <a:t>An MDM server can manage third-party apps from the App Store, as well as enterprise in-house applications. The server can remove managed apps and their associated</a:t>
            </a:r>
            <a:br>
              <a:rPr sz="1400">
                <a:latin typeface="Myriad Set Text"/>
                <a:ea typeface="Myriad Set Text"/>
                <a:cs typeface="Myriad Set Text"/>
                <a:sym typeface="Myriad Set Text"/>
              </a:rPr>
            </a:br>
            <a:r>
              <a:rPr sz="1400">
                <a:latin typeface="Myriad Set Text"/>
                <a:ea typeface="Myriad Set Text"/>
                <a:cs typeface="Myriad Set Text"/>
                <a:sym typeface="Myriad Set Text"/>
              </a:rPr>
              <a:t>data on demand or specify whether the apps are removed when the MDM profile is removed.</a:t>
            </a:r>
          </a:p>
          <a:p>
            <a:pPr lvl="0" defTabSz="711200">
              <a:lnSpc>
                <a:spcPct val="100000"/>
              </a:lnSpc>
              <a:defRPr sz="1800"/>
            </a:pPr>
            <a:endParaRPr sz="1400">
              <a:latin typeface="Myriad Set Text"/>
              <a:ea typeface="Myriad Set Text"/>
              <a:cs typeface="Myriad Set Text"/>
              <a:sym typeface="Myriad Set Text"/>
            </a:endParaRPr>
          </a:p>
          <a:p>
            <a:pPr lvl="0" defTabSz="711200">
              <a:lnSpc>
                <a:spcPct val="100000"/>
              </a:lnSpc>
              <a:defRPr sz="1800"/>
            </a:pPr>
            <a:r>
              <a:rPr sz="1400">
                <a:latin typeface="Myriad Set Text"/>
                <a:ea typeface="Myriad Set Text"/>
                <a:cs typeface="Myriad Set Text"/>
                <a:sym typeface="Myriad Set Text"/>
              </a:rPr>
              <a:t>Remote lock</a:t>
            </a:r>
          </a:p>
          <a:p>
            <a:pPr lvl="0" defTabSz="711200">
              <a:lnSpc>
                <a:spcPct val="100000"/>
              </a:lnSpc>
              <a:defRPr sz="1800"/>
            </a:pPr>
            <a:r>
              <a:rPr sz="1400">
                <a:latin typeface="Myriad Set Text"/>
                <a:ea typeface="Myriad Set Text"/>
                <a:cs typeface="Myriad Set Text"/>
                <a:sym typeface="Myriad Set Text"/>
              </a:rPr>
              <a:t>The server locks the iPhone and requires the device passcode to unlock it.</a:t>
            </a:r>
          </a:p>
          <a:p>
            <a:pPr lvl="0" defTabSz="711200">
              <a:lnSpc>
                <a:spcPct val="100000"/>
              </a:lnSpc>
              <a:defRPr sz="1800"/>
            </a:pPr>
            <a:endParaRPr sz="1400">
              <a:latin typeface="Myriad Set Text"/>
              <a:ea typeface="Myriad Set Text"/>
              <a:cs typeface="Myriad Set Text"/>
              <a:sym typeface="Myriad Set Text"/>
            </a:endParaRPr>
          </a:p>
          <a:p>
            <a:pPr lvl="0" defTabSz="711200">
              <a:lnSpc>
                <a:spcPct val="100000"/>
              </a:lnSpc>
              <a:defRPr sz="1800"/>
            </a:pPr>
            <a:r>
              <a:rPr sz="1400">
                <a:latin typeface="Myriad Set Text"/>
                <a:ea typeface="Myriad Set Text"/>
                <a:cs typeface="Myriad Set Text"/>
                <a:sym typeface="Myriad Set Text"/>
              </a:rPr>
              <a:t>Remote wipe</a:t>
            </a:r>
          </a:p>
          <a:p>
            <a:pPr lvl="0" defTabSz="711200">
              <a:lnSpc>
                <a:spcPct val="100000"/>
              </a:lnSpc>
              <a:defRPr sz="1800"/>
            </a:pPr>
            <a:r>
              <a:rPr sz="1400">
                <a:latin typeface="Myriad Set Text"/>
                <a:ea typeface="Myriad Set Text"/>
                <a:cs typeface="Myriad Set Text"/>
                <a:sym typeface="Myriad Set Text"/>
              </a:rPr>
              <a:t>A mobile device management server can remotely wipe an iPhone. This will permanently delete all media and data on the iPhone, restoring it to factory settings.</a:t>
            </a:r>
          </a:p>
          <a:p>
            <a:pPr lvl="0" defTabSz="711200">
              <a:lnSpc>
                <a:spcPct val="100000"/>
              </a:lnSpc>
              <a:defRPr sz="1800"/>
            </a:pPr>
            <a:endParaRPr sz="1400">
              <a:latin typeface="Myriad Set Text"/>
              <a:ea typeface="Myriad Set Text"/>
              <a:cs typeface="Myriad Set Text"/>
              <a:sym typeface="Myriad Set Text"/>
            </a:endParaRPr>
          </a:p>
          <a:p>
            <a:pPr lvl="0" defTabSz="711200">
              <a:lnSpc>
                <a:spcPct val="100000"/>
              </a:lnSpc>
              <a:defRPr sz="1800"/>
            </a:pPr>
            <a:r>
              <a:rPr sz="1400">
                <a:latin typeface="Myriad Set Text"/>
                <a:ea typeface="Myriad Set Text"/>
                <a:cs typeface="Myriad Set Text"/>
                <a:sym typeface="Myriad Set Text"/>
              </a:rPr>
              <a:t>Clear passcode</a:t>
            </a:r>
          </a:p>
          <a:p>
            <a:pPr lvl="0" defTabSz="711200">
              <a:lnSpc>
                <a:spcPct val="100000"/>
              </a:lnSpc>
              <a:defRPr sz="1800"/>
            </a:pPr>
            <a:r>
              <a:rPr sz="1400">
                <a:latin typeface="Myriad Set Text"/>
                <a:ea typeface="Myriad Set Text"/>
                <a:cs typeface="Myriad Set Text"/>
                <a:sym typeface="Myriad Set Text"/>
              </a:rPr>
              <a:t>This action temporarily removes the device passcode for users who have forgotten it. If the device has a policy requiring a passcode, the user will be required to create a new one.</a:t>
            </a:r>
          </a:p>
          <a:p>
            <a:pPr lvl="0" defTabSz="711200">
              <a:lnSpc>
                <a:spcPct val="100000"/>
              </a:lnSpc>
              <a:defRPr sz="1800"/>
            </a:pPr>
            <a:endParaRPr sz="1400">
              <a:latin typeface="Myriad Set Text"/>
              <a:ea typeface="Myriad Set Text"/>
              <a:cs typeface="Myriad Set Text"/>
              <a:sym typeface="Myriad Set Text"/>
            </a:endParaRPr>
          </a:p>
          <a:p>
            <a:pPr lvl="0" defTabSz="711200">
              <a:lnSpc>
                <a:spcPct val="100000"/>
              </a:lnSpc>
              <a:defRPr sz="1800"/>
            </a:pPr>
            <a:endParaRPr sz="1400">
              <a:latin typeface="Myriad Set Text"/>
              <a:ea typeface="Myriad Set Text"/>
              <a:cs typeface="Myriad Set Text"/>
              <a:sym typeface="Myriad Set Tex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pPr lvl="0"/>
            <a:endParaRPr/>
          </a:p>
        </p:txBody>
      </p:sp>
      <p:sp>
        <p:nvSpPr>
          <p:cNvPr id="242" name="Shape 242"/>
          <p:cNvSpPr>
            <a:spLocks noGrp="1"/>
          </p:cNvSpPr>
          <p:nvPr>
            <p:ph type="body" sz="quarter" idx="1"/>
          </p:nvPr>
        </p:nvSpPr>
        <p:spPr>
          <a:prstGeom prst="rect">
            <a:avLst/>
          </a:prstGeom>
        </p:spPr>
        <p:txBody>
          <a:bodyPr/>
          <a:lstStyle/>
          <a:p>
            <a:pPr lvl="0" defTabSz="800100">
              <a:lnSpc>
                <a:spcPct val="100000"/>
              </a:lnSpc>
              <a:defRPr sz="1800"/>
            </a:pPr>
            <a:r>
              <a:rPr sz="2000">
                <a:latin typeface="Lucida Grande"/>
                <a:ea typeface="Lucida Grande"/>
                <a:cs typeface="Lucida Grande"/>
                <a:sym typeface="Lucida Grande"/>
              </a:rPr>
              <a:t>Apple doesn’t make a production MDM server it licenses the technology to others.  Some MDM vendors have more ability than others most are availabe as a cloud service.  the web site </a:t>
            </a:r>
            <a:r>
              <a:rPr sz="2000" u="sng">
                <a:latin typeface="Lucida Grande"/>
                <a:ea typeface="Lucida Grande"/>
                <a:cs typeface="Lucida Grande"/>
                <a:sym typeface="Lucida Grande"/>
                <a:hlinkClick r:id="rId3"/>
              </a:rPr>
              <a:t>enterpriseios.com</a:t>
            </a:r>
            <a:r>
              <a:rPr sz="2000">
                <a:latin typeface="Lucida Grande"/>
                <a:ea typeface="Lucida Grande"/>
                <a:cs typeface="Lucida Grande"/>
                <a:sym typeface="Lucida Grande"/>
              </a:rPr>
              <a:t> has a list of MDM vendors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prstGeom prst="rect">
            <a:avLst/>
          </a:prstGeom>
        </p:spPr>
        <p:txBody>
          <a:bodyPr/>
          <a:lstStyle/>
          <a:p>
            <a:pPr lvl="0"/>
            <a:endParaRPr/>
          </a:p>
        </p:txBody>
      </p:sp>
      <p:sp>
        <p:nvSpPr>
          <p:cNvPr id="248" name="Shape 248"/>
          <p:cNvSpPr>
            <a:spLocks noGrp="1"/>
          </p:cNvSpPr>
          <p:nvPr>
            <p:ph type="body" sz="quarter" idx="1"/>
          </p:nvPr>
        </p:nvSpPr>
        <p:spPr>
          <a:prstGeom prst="rect">
            <a:avLst/>
          </a:prstGeom>
        </p:spPr>
        <p:txBody>
          <a:bodyPr/>
          <a:lstStyle/>
          <a:p>
            <a:pPr lvl="0">
              <a:defRPr sz="1800"/>
            </a:pPr>
            <a:r>
              <a:rPr sz="2200"/>
              <a:t>When someone like your purchasing department buys license codes they come in a spreadsheet of numbers you upload to your MDM.  You can then Push or Pull those license codes to the clients you have enrolled in your MDM.  You can also push apps, pushing free apps from the store is easy paid apps you need a code.  Apps that are not on the store you might get directly from a developer since they don’t come from the store the user might have to click a “trust app” before they can use the app first time but there isn’t any real difference after that.</a:t>
            </a:r>
          </a:p>
          <a:p>
            <a:pPr lvl="0">
              <a:defRPr sz="1800"/>
            </a:pPr>
            <a:endParaRPr sz="2200"/>
          </a:p>
          <a:p>
            <a:pPr lvl="0">
              <a:defRPr sz="1800"/>
            </a:pPr>
            <a:r>
              <a:rPr sz="2200"/>
              <a:t>You can setup apps to be pushed or pulled to devies and it’s important to realize the difference.  One option is to PUSH the apps, which means they will appear on the devices however the users will then expect you to push apps in the future setting you up to be feeding the apps.</a:t>
            </a:r>
          </a:p>
          <a:p>
            <a:pPr lvl="0">
              <a:defRPr sz="1800"/>
            </a:pPr>
            <a:endParaRPr sz="2200"/>
          </a:p>
          <a:p>
            <a:pPr lvl="0">
              <a:defRPr sz="1800"/>
            </a:pPr>
            <a:r>
              <a:rPr sz="2200"/>
              <a:t>An alternative which is quite popular is to setup an internal app store, this a a web store which almost all MDM servers can create that allows you to let the users look at a controled list of apps the can choose to download.  How can you control which users see what apps on this internal store?  You can connect your MDM to AD from Microsoft and when they go to this internal store they are asked for there AD login and password.  In this way you can group the users and only show one group of users one set of apps and a different group another set of apps.</a:t>
            </a:r>
          </a:p>
          <a:p>
            <a:pPr lvl="0">
              <a:defRPr sz="1800"/>
            </a:pPr>
            <a:endParaRPr sz="2200"/>
          </a:p>
          <a:p>
            <a:pPr lvl="0">
              <a:defRPr sz="1800"/>
            </a:pPr>
            <a:r>
              <a:rPr sz="2200"/>
              <a:t>The MDM hands out license codes so the internal store can do that also as user download the apps the MDM will count down the licenses used.  This combination of license codes being handed out and using AD is very powerful for setting up an environment where users are not dependant upon you for installing apps, creates a feeling of control for the users but limits them to the apps you have on your internal store, extremely helpful when trying to determine which of a number of trial apps you want to use.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pPr lvl="0"/>
            <a:endParaRPr/>
          </a:p>
        </p:txBody>
      </p:sp>
      <p:sp>
        <p:nvSpPr>
          <p:cNvPr id="254" name="Shape 254"/>
          <p:cNvSpPr>
            <a:spLocks noGrp="1"/>
          </p:cNvSpPr>
          <p:nvPr>
            <p:ph type="body" sz="quarter" idx="1"/>
          </p:nvPr>
        </p:nvSpPr>
        <p:spPr>
          <a:prstGeom prst="rect">
            <a:avLst/>
          </a:prstGeom>
        </p:spPr>
        <p:txBody>
          <a:bodyPr/>
          <a:lstStyle>
            <a:lvl1pPr defTabSz="800100">
              <a:lnSpc>
                <a:spcPct val="100000"/>
              </a:lnSpc>
              <a:defRPr sz="1600">
                <a:latin typeface="Myriad Set Text"/>
                <a:ea typeface="Myriad Set Text"/>
                <a:cs typeface="Myriad Set Text"/>
                <a:sym typeface="Myriad Set Text"/>
              </a:defRPr>
            </a:lvl1pPr>
          </a:lstStyle>
          <a:p>
            <a:pPr lvl="0">
              <a:defRPr sz="1800"/>
            </a:pPr>
            <a:r>
              <a:rPr sz="1600"/>
              <a:t>The MDM can distribute Licens codes, which can be revolked say when a user retires and you can pull back the license and re-use it someplace else.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pPr lvl="0"/>
            <a:endParaRPr/>
          </a:p>
        </p:txBody>
      </p:sp>
      <p:sp>
        <p:nvSpPr>
          <p:cNvPr id="260" name="Shape 260"/>
          <p:cNvSpPr>
            <a:spLocks noGrp="1"/>
          </p:cNvSpPr>
          <p:nvPr>
            <p:ph type="body" sz="quarter" idx="1"/>
          </p:nvPr>
        </p:nvSpPr>
        <p:spPr>
          <a:prstGeom prst="rect">
            <a:avLst/>
          </a:prstGeom>
        </p:spPr>
        <p:txBody>
          <a:bodyPr/>
          <a:lstStyle/>
          <a:p>
            <a:pPr lvl="0">
              <a:defRPr sz="1800"/>
            </a:pPr>
            <a:r>
              <a:rPr sz="2200"/>
              <a:t>Tweek graphic and refer to cheat sheet I’m making.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pPr lvl="0"/>
            <a:endParaRPr/>
          </a:p>
        </p:txBody>
      </p:sp>
      <p:sp>
        <p:nvSpPr>
          <p:cNvPr id="266" name="Shape 266"/>
          <p:cNvSpPr>
            <a:spLocks noGrp="1"/>
          </p:cNvSpPr>
          <p:nvPr>
            <p:ph type="body" sz="quarter" idx="1"/>
          </p:nvPr>
        </p:nvSpPr>
        <p:spPr>
          <a:prstGeom prst="rect">
            <a:avLst/>
          </a:prstGeom>
        </p:spPr>
        <p:txBody>
          <a:bodyPr/>
          <a:lstStyle/>
          <a:p>
            <a:pPr lvl="0">
              <a:defRPr sz="1800"/>
            </a:pPr>
            <a:r>
              <a:rPr sz="2200"/>
              <a:t>Tweek graphic </a:t>
            </a:r>
          </a:p>
          <a:p>
            <a:pPr lvl="0">
              <a:defRPr sz="1800"/>
            </a:pPr>
            <a:endParaRPr sz="2200"/>
          </a:p>
          <a:p>
            <a:pPr lvl="0">
              <a:defRPr sz="1800"/>
            </a:pPr>
            <a:r>
              <a:rPr sz="2200"/>
              <a:t>It is now possible with DEP to do the following.</a:t>
            </a:r>
          </a:p>
          <a:p>
            <a:pPr lvl="0" defTabSz="800100">
              <a:lnSpc>
                <a:spcPct val="100000"/>
              </a:lnSpc>
              <a:defRPr sz="1800"/>
            </a:pPr>
            <a:endParaRPr sz="1600">
              <a:latin typeface="Myriad Set Text"/>
              <a:ea typeface="Myriad Set Text"/>
              <a:cs typeface="Myriad Set Text"/>
              <a:sym typeface="Myriad Set Text"/>
            </a:endParaRPr>
          </a:p>
          <a:p>
            <a:pPr lvl="0" defTabSz="800100">
              <a:lnSpc>
                <a:spcPct val="100000"/>
              </a:lnSpc>
              <a:defRPr sz="1800"/>
            </a:pPr>
            <a:r>
              <a:rPr sz="1600">
                <a:latin typeface="Myriad Set Text"/>
                <a:ea typeface="Myriad Set Text"/>
                <a:cs typeface="Myriad Set Text"/>
                <a:sym typeface="Myriad Set Text"/>
              </a:rPr>
              <a:t>Sign up for a free DEP account, See devices that your department ownes if you Apple reseller is also signed up for DEP, have the devices still in the shrink wrap container never used, Assigne them in your DEP web portal to your MDM, Have the MDM auto configure them when the user opens them up, which means assign them apps, settings, email accounts, web clips, VPN settings and the like.  We call this zero touch and it means you don’t have to set the device up for them at all no imaging.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prstGeom prst="rect">
            <a:avLst/>
          </a:prstGeom>
        </p:spPr>
        <p:txBody>
          <a:bodyPr/>
          <a:lstStyle/>
          <a:p>
            <a:pPr lvl="0"/>
            <a:endParaRPr/>
          </a:p>
        </p:txBody>
      </p:sp>
      <p:sp>
        <p:nvSpPr>
          <p:cNvPr id="272" name="Shape 272"/>
          <p:cNvSpPr>
            <a:spLocks noGrp="1"/>
          </p:cNvSpPr>
          <p:nvPr>
            <p:ph type="body" sz="quarter" idx="1"/>
          </p:nvPr>
        </p:nvSpPr>
        <p:spPr>
          <a:prstGeom prst="rect">
            <a:avLst/>
          </a:prstGeom>
        </p:spPr>
        <p:txBody>
          <a:bodyPr/>
          <a:lstStyle/>
          <a:p>
            <a:pPr lvl="0" defTabSz="800100">
              <a:lnSpc>
                <a:spcPct val="100000"/>
              </a:lnSpc>
              <a:defRPr sz="1800"/>
            </a:pPr>
            <a:r>
              <a:rPr sz="1600">
                <a:solidFill>
                  <a:srgbClr val="FF2600"/>
                </a:solidFill>
                <a:latin typeface="Myriad Set Text"/>
                <a:ea typeface="Myriad Set Text"/>
                <a:cs typeface="Myriad Set Text"/>
                <a:sym typeface="Myriad Set Text"/>
              </a:rPr>
              <a:t>In the case of the county they might distribute an app.. Tweek graphic.</a:t>
            </a:r>
          </a:p>
          <a:p>
            <a:pPr lvl="0" defTabSz="800100">
              <a:lnSpc>
                <a:spcPct val="100000"/>
              </a:lnSpc>
              <a:defRPr sz="1800"/>
            </a:pPr>
            <a:endParaRPr sz="1600">
              <a:solidFill>
                <a:srgbClr val="FF2600"/>
              </a:solidFill>
              <a:latin typeface="Myriad Set Text"/>
              <a:ea typeface="Myriad Set Text"/>
              <a:cs typeface="Myriad Set Text"/>
              <a:sym typeface="Myriad Set Text"/>
            </a:endParaRPr>
          </a:p>
          <a:p>
            <a:pPr lvl="0" defTabSz="800100">
              <a:lnSpc>
                <a:spcPct val="100000"/>
              </a:lnSpc>
              <a:defRPr sz="1800"/>
            </a:pPr>
            <a:endParaRPr sz="1600">
              <a:latin typeface="Myriad Set Text"/>
              <a:ea typeface="Myriad Set Text"/>
              <a:cs typeface="Myriad Set Text"/>
              <a:sym typeface="Myriad Set Text"/>
            </a:endParaRPr>
          </a:p>
          <a:p>
            <a:pPr lvl="0" defTabSz="800100">
              <a:lnSpc>
                <a:spcPct val="100000"/>
              </a:lnSpc>
              <a:defRPr sz="1800"/>
            </a:pPr>
            <a:r>
              <a:rPr sz="1600">
                <a:latin typeface="Myriad Set Text"/>
                <a:ea typeface="Myriad Set Text"/>
                <a:cs typeface="Myriad Set Text"/>
                <a:sym typeface="Myriad Set Text"/>
              </a:rPr>
              <a:t>Customers who participate in the Volume Purchase Program can collaborate with developers on custom B2B apps, then securely and privately purchase those apps through the program.</a:t>
            </a:r>
          </a:p>
          <a:p>
            <a:pPr lvl="0" defTabSz="800100">
              <a:lnSpc>
                <a:spcPct val="100000"/>
              </a:lnSpc>
              <a:defRPr sz="1800"/>
            </a:pPr>
            <a:endParaRPr sz="1600">
              <a:latin typeface="Myriad Set Text"/>
              <a:ea typeface="Myriad Set Text"/>
              <a:cs typeface="Myriad Set Text"/>
              <a:sym typeface="Myriad Set Text"/>
            </a:endParaRPr>
          </a:p>
          <a:p>
            <a:pPr lvl="0" defTabSz="800100">
              <a:lnSpc>
                <a:spcPct val="100000"/>
              </a:lnSpc>
              <a:defRPr sz="1800"/>
            </a:pPr>
            <a:r>
              <a:rPr sz="1600">
                <a:latin typeface="Myriad Set Text"/>
                <a:ea typeface="Myriad Set Text"/>
                <a:cs typeface="Myriad Set Text"/>
                <a:sym typeface="Myriad Set Text"/>
              </a:rPr>
              <a:t>Custom B2B apps are tailored for your business. They are built just for you by third-party developers and business partners, so they’re really unique for your business. They can address a specific business process, integrate with a unique back-office environment, or deliver a custom interface for your users. </a:t>
            </a:r>
          </a:p>
          <a:p>
            <a:pPr lvl="0" defTabSz="800100">
              <a:lnSpc>
                <a:spcPct val="100000"/>
              </a:lnSpc>
              <a:defRPr sz="1800"/>
            </a:pPr>
            <a:endParaRPr sz="1600">
              <a:latin typeface="Myriad Set Text"/>
              <a:ea typeface="Myriad Set Text"/>
              <a:cs typeface="Myriad Set Text"/>
              <a:sym typeface="Myriad Set Text"/>
            </a:endParaRPr>
          </a:p>
          <a:p>
            <a:pPr lvl="0" defTabSz="800100">
              <a:lnSpc>
                <a:spcPct val="100000"/>
              </a:lnSpc>
              <a:defRPr sz="1800"/>
            </a:pPr>
            <a:r>
              <a:rPr sz="1600">
                <a:latin typeface="Myriad Set Text"/>
                <a:ea typeface="Myriad Set Text"/>
                <a:cs typeface="Myriad Set Text"/>
                <a:sym typeface="Myriad Set Text"/>
              </a:rPr>
              <a:t>Apple will continue to review these apps, just as apps on the App Store are reviewed to ensure they’ve been technically verified, tested for optimal performance, and checked to ensure a quality user experience (no crashing, malware, etc.).</a:t>
            </a:r>
          </a:p>
          <a:p>
            <a:pPr lvl="0" defTabSz="800100">
              <a:lnSpc>
                <a:spcPct val="100000"/>
              </a:lnSpc>
              <a:defRPr sz="1800"/>
            </a:pPr>
            <a:endParaRPr sz="1600">
              <a:latin typeface="Myriad Set Text"/>
              <a:ea typeface="Myriad Set Text"/>
              <a:cs typeface="Myriad Set Text"/>
              <a:sym typeface="Myriad Set Text"/>
            </a:endParaRPr>
          </a:p>
          <a:p>
            <a:pPr lvl="0" defTabSz="800100">
              <a:lnSpc>
                <a:spcPct val="100000"/>
              </a:lnSpc>
              <a:defRPr sz="1800"/>
            </a:pPr>
            <a:r>
              <a:rPr sz="1600">
                <a:latin typeface="Myriad Set Text"/>
                <a:ea typeface="Myriad Set Text"/>
                <a:cs typeface="Myriad Set Text"/>
                <a:sym typeface="Myriad Set Text"/>
              </a:rPr>
              <a:t>The key to making this software distribution method possible is through the Volume Purchase Program.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pPr lvl="0"/>
            <a:endParaRPr/>
          </a:p>
        </p:txBody>
      </p:sp>
      <p:sp>
        <p:nvSpPr>
          <p:cNvPr id="93" name="Shape 93"/>
          <p:cNvSpPr>
            <a:spLocks noGrp="1"/>
          </p:cNvSpPr>
          <p:nvPr>
            <p:ph type="body" sz="quarter" idx="1"/>
          </p:nvPr>
        </p:nvSpPr>
        <p:spPr>
          <a:prstGeom prst="rect">
            <a:avLst/>
          </a:prstGeom>
        </p:spPr>
        <p:txBody>
          <a:bodyPr/>
          <a:lstStyle/>
          <a:p>
            <a:pPr lvl="0">
              <a:defRPr sz="1800"/>
            </a:pPr>
            <a:r>
              <a:rPr sz="2200"/>
              <a:t>You must buy hardware from a vendor that supports Apple’s DEP program or you units will not be able to prove there “chain of ownership” and thus show up in you DEP portal.  You CAN NOT add a unit to your portal after if is purchased there is NO work around.  This means you can enroll and mange a device that is not in your portal but the user can manually remove the MDM settings and become a “free agent device”.  Your MDM will notify you of this free agent and you can call the use in however it is not as nice a feature as a full DEP controlled device.</a:t>
            </a:r>
          </a:p>
          <a:p>
            <a:pPr lvl="0">
              <a:defRPr sz="1800"/>
            </a:pPr>
            <a:endParaRPr sz="2200"/>
          </a:p>
          <a:p>
            <a:pPr lvl="0">
              <a:defRPr sz="1800"/>
            </a:pPr>
            <a:r>
              <a:rPr sz="2200"/>
              <a:t>You do not need a credit card to buy on the VPP store, you can use a PO to “charge up” the account and then subtract from that charge as you go.  You coud use a credit card on the account it is not required any longer.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pPr lvl="0"/>
            <a:endParaRPr/>
          </a:p>
        </p:txBody>
      </p:sp>
      <p:sp>
        <p:nvSpPr>
          <p:cNvPr id="279" name="Shape 279"/>
          <p:cNvSpPr>
            <a:spLocks noGrp="1"/>
          </p:cNvSpPr>
          <p:nvPr>
            <p:ph type="body" sz="quarter" idx="1"/>
          </p:nvPr>
        </p:nvSpPr>
        <p:spPr>
          <a:prstGeom prst="rect">
            <a:avLst/>
          </a:prstGeom>
        </p:spPr>
        <p:txBody>
          <a:bodyPr/>
          <a:lstStyle/>
          <a:p>
            <a:pPr lvl="0" defTabSz="800100">
              <a:lnSpc>
                <a:spcPct val="100000"/>
              </a:lnSpc>
              <a:defRPr sz="1800"/>
            </a:pPr>
            <a:r>
              <a:rPr sz="1600">
                <a:latin typeface="Myriad Set Text"/>
                <a:ea typeface="Myriad Set Text"/>
                <a:cs typeface="Myriad Set Text"/>
                <a:sym typeface="Myriad Set Text"/>
              </a:rPr>
              <a:t>Helpful guides to read</a:t>
            </a:r>
          </a:p>
          <a:p>
            <a:pPr lvl="0" defTabSz="800100">
              <a:lnSpc>
                <a:spcPct val="100000"/>
              </a:lnSpc>
              <a:defRPr sz="1800"/>
            </a:pPr>
            <a:endParaRPr sz="1600">
              <a:latin typeface="Myriad Set Text"/>
              <a:ea typeface="Myriad Set Text"/>
              <a:cs typeface="Myriad Set Text"/>
              <a:sym typeface="Myriad Set Text"/>
            </a:endParaRPr>
          </a:p>
          <a:p>
            <a:pPr lvl="0" defTabSz="800100">
              <a:lnSpc>
                <a:spcPct val="100000"/>
              </a:lnSpc>
              <a:defRPr sz="1800"/>
            </a:pPr>
            <a:r>
              <a:rPr sz="1600">
                <a:latin typeface="Myriad Set Text"/>
                <a:ea typeface="Myriad Set Text"/>
                <a:cs typeface="Myriad Set Text"/>
                <a:sym typeface="Myriad Set Text"/>
              </a:rPr>
              <a:t>For more information about the Device Enrollment Program, go to the Apple website and visit the management page in the IT Center. A program guide is also available to download from the website, providing additional information about the program and on how to enroll. </a:t>
            </a:r>
          </a:p>
          <a:p>
            <a:pPr lvl="0" defTabSz="800100">
              <a:lnSpc>
                <a:spcPct val="100000"/>
              </a:lnSpc>
              <a:defRPr sz="1800"/>
            </a:pPr>
            <a:endParaRPr sz="1600">
              <a:latin typeface="Myriad Set Text"/>
              <a:ea typeface="Myriad Set Text"/>
              <a:cs typeface="Myriad Set Text"/>
              <a:sym typeface="Myriad Set Text"/>
            </a:endParaRPr>
          </a:p>
          <a:p>
            <a:pPr lvl="0" defTabSz="800100">
              <a:lnSpc>
                <a:spcPct val="100000"/>
              </a:lnSpc>
              <a:defRPr sz="1800"/>
            </a:pPr>
            <a:r>
              <a:rPr sz="1600">
                <a:latin typeface="Myriad Set Text"/>
                <a:ea typeface="Myriad Set Text"/>
                <a:cs typeface="Myriad Set Text"/>
                <a:sym typeface="Myriad Set Text"/>
              </a:rPr>
              <a:t>There are many resources available to you for more information.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prstGeom prst="rect">
            <a:avLst/>
          </a:prstGeom>
        </p:spPr>
        <p:txBody>
          <a:bodyPr/>
          <a:lstStyle/>
          <a:p>
            <a:pPr lvl="0"/>
            <a:endParaRPr/>
          </a:p>
        </p:txBody>
      </p:sp>
      <p:sp>
        <p:nvSpPr>
          <p:cNvPr id="285" name="Shape 285"/>
          <p:cNvSpPr>
            <a:spLocks noGrp="1"/>
          </p:cNvSpPr>
          <p:nvPr>
            <p:ph type="body" sz="quarter" idx="1"/>
          </p:nvPr>
        </p:nvSpPr>
        <p:spPr>
          <a:prstGeom prst="rect">
            <a:avLst/>
          </a:prstGeom>
        </p:spPr>
        <p:txBody>
          <a:bodyPr/>
          <a:lstStyle/>
          <a:p>
            <a:pPr lvl="0" defTabSz="800100">
              <a:lnSpc>
                <a:spcPct val="100000"/>
              </a:lnSpc>
              <a:defRPr sz="1800"/>
            </a:pPr>
            <a:r>
              <a:rPr sz="1600">
                <a:latin typeface="Myriad Set Text"/>
                <a:ea typeface="Myriad Set Text"/>
                <a:cs typeface="Myriad Set Text"/>
                <a:sym typeface="Myriad Set Text"/>
              </a:rPr>
              <a:t>Tweek graphic</a:t>
            </a:r>
          </a:p>
          <a:p>
            <a:pPr lvl="0" defTabSz="800100">
              <a:lnSpc>
                <a:spcPct val="100000"/>
              </a:lnSpc>
              <a:defRPr sz="1800"/>
            </a:pPr>
            <a:endParaRPr sz="1600">
              <a:latin typeface="Myriad Set Text"/>
              <a:ea typeface="Myriad Set Text"/>
              <a:cs typeface="Myriad Set Text"/>
              <a:sym typeface="Myriad Set Text"/>
            </a:endParaRPr>
          </a:p>
          <a:p>
            <a:pPr lvl="0" defTabSz="800100">
              <a:lnSpc>
                <a:spcPct val="100000"/>
              </a:lnSpc>
              <a:defRPr sz="1800"/>
            </a:pPr>
            <a:r>
              <a:rPr sz="1600">
                <a:latin typeface="Myriad Set Text"/>
                <a:ea typeface="Myriad Set Text"/>
                <a:cs typeface="Myriad Set Text"/>
                <a:sym typeface="Myriad Set Text"/>
              </a:rPr>
              <a:t>The Device Enrollment Program (DEP) provides a fast, streamlined way to deploy all your company-owned devices </a:t>
            </a:r>
          </a:p>
          <a:p>
            <a:pPr lvl="0" defTabSz="800100">
              <a:lnSpc>
                <a:spcPct val="100000"/>
              </a:lnSpc>
              <a:defRPr sz="1800"/>
            </a:pPr>
            <a:endParaRPr sz="1600">
              <a:latin typeface="Myriad Set Text"/>
              <a:ea typeface="Myriad Set Text"/>
              <a:cs typeface="Myriad Set Text"/>
              <a:sym typeface="Myriad Set Text"/>
            </a:endParaRPr>
          </a:p>
          <a:p>
            <a:pPr lvl="0" defTabSz="800100">
              <a:lnSpc>
                <a:spcPct val="100000"/>
              </a:lnSpc>
              <a:defRPr sz="1800"/>
            </a:pPr>
            <a:r>
              <a:rPr sz="1600">
                <a:latin typeface="Myriad Set Text"/>
                <a:ea typeface="Myriad Set Text"/>
                <a:cs typeface="Myriad Set Text"/>
                <a:sym typeface="Myriad Set Text"/>
              </a:rPr>
              <a:t>Devices MUST be enrolled in this program by the reseller you can never assign a device to you DEP program after it is bought only the reseller can do this so:</a:t>
            </a:r>
          </a:p>
          <a:p>
            <a:pPr lvl="0" defTabSz="800100">
              <a:lnSpc>
                <a:spcPct val="100000"/>
              </a:lnSpc>
              <a:defRPr sz="1800"/>
            </a:pPr>
            <a:endParaRPr sz="1600">
              <a:latin typeface="Myriad Set Text"/>
              <a:ea typeface="Myriad Set Text"/>
              <a:cs typeface="Myriad Set Text"/>
              <a:sym typeface="Myriad Set Text"/>
            </a:endParaRPr>
          </a:p>
          <a:p>
            <a:pPr lvl="0" defTabSz="800100">
              <a:lnSpc>
                <a:spcPct val="100000"/>
              </a:lnSpc>
              <a:defRPr sz="1800"/>
            </a:pPr>
            <a:r>
              <a:rPr sz="1600">
                <a:latin typeface="Myriad Set Text"/>
                <a:ea typeface="Myriad Set Text"/>
                <a:cs typeface="Myriad Set Text"/>
                <a:sym typeface="Myriad Set Text"/>
              </a:rPr>
              <a:t>	1.  Only buy from reseller who participate in the program.</a:t>
            </a:r>
          </a:p>
          <a:p>
            <a:pPr lvl="0" defTabSz="800100">
              <a:lnSpc>
                <a:spcPct val="100000"/>
              </a:lnSpc>
              <a:defRPr sz="1800"/>
            </a:pPr>
            <a:r>
              <a:rPr sz="1600">
                <a:latin typeface="Myriad Set Text"/>
                <a:ea typeface="Myriad Set Text"/>
                <a:cs typeface="Myriad Set Text"/>
                <a:sym typeface="Myriad Set Text"/>
              </a:rPr>
              <a:t>	2.  You might have older devies that are not able to be in DEP, this means you can manage them with the MDM but not “lock” them to your MDM.</a:t>
            </a:r>
          </a:p>
          <a:p>
            <a:pPr lvl="0" defTabSz="800100">
              <a:lnSpc>
                <a:spcPct val="100000"/>
              </a:lnSpc>
              <a:defRPr sz="1800"/>
            </a:pPr>
            <a:r>
              <a:rPr sz="1600">
                <a:latin typeface="Myriad Set Text"/>
                <a:ea typeface="Myriad Set Text"/>
                <a:cs typeface="Myriad Set Text"/>
                <a:sym typeface="Myriad Set Text"/>
              </a:rPr>
              <a:t>	3.  If your department at some future date wants to release the devices and say donate them to someone outside the department they can do that by releasing them but they can’t be “captured” by someone else they would be considered a personal purchase device.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prstGeom prst="rect">
            <a:avLst/>
          </a:prstGeom>
        </p:spPr>
        <p:txBody>
          <a:bodyPr/>
          <a:lstStyle/>
          <a:p>
            <a:pPr lvl="0"/>
            <a:endParaRPr/>
          </a:p>
        </p:txBody>
      </p:sp>
      <p:sp>
        <p:nvSpPr>
          <p:cNvPr id="291" name="Shape 291"/>
          <p:cNvSpPr>
            <a:spLocks noGrp="1"/>
          </p:cNvSpPr>
          <p:nvPr>
            <p:ph type="body" sz="quarter" idx="1"/>
          </p:nvPr>
        </p:nvSpPr>
        <p:spPr>
          <a:prstGeom prst="rect">
            <a:avLst/>
          </a:prstGeom>
        </p:spPr>
        <p:txBody>
          <a:bodyPr/>
          <a:lstStyle/>
          <a:p>
            <a:pPr lvl="0">
              <a:defRPr sz="1800"/>
            </a:pPr>
            <a:r>
              <a:rPr sz="2200"/>
              <a:t>This involves money who is paying for the apps matters,  the MDM can provide full audits of who has the apps use it for this purpose and the purchasing department will relax</a:t>
            </a:r>
          </a:p>
          <a:p>
            <a:pPr lvl="0">
              <a:defRPr sz="1800"/>
            </a:pPr>
            <a:endParaRPr sz="2200"/>
          </a:p>
          <a:p>
            <a:pPr lvl="0">
              <a:defRPr sz="1800"/>
            </a:pPr>
            <a:r>
              <a:rPr sz="2200"/>
              <a:t>Tweek graphic and refer to cheat sheet I’m making.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prstGeom prst="rect">
            <a:avLst/>
          </a:prstGeom>
        </p:spPr>
        <p:txBody>
          <a:bodyPr/>
          <a:lstStyle/>
          <a:p>
            <a:pPr lvl="0"/>
            <a:endParaRPr/>
          </a:p>
        </p:txBody>
      </p:sp>
      <p:sp>
        <p:nvSpPr>
          <p:cNvPr id="297" name="Shape 297"/>
          <p:cNvSpPr>
            <a:spLocks noGrp="1"/>
          </p:cNvSpPr>
          <p:nvPr>
            <p:ph type="body" sz="quarter" idx="1"/>
          </p:nvPr>
        </p:nvSpPr>
        <p:spPr>
          <a:prstGeom prst="rect">
            <a:avLst/>
          </a:prstGeom>
        </p:spPr>
        <p:txBody>
          <a:bodyPr/>
          <a:lstStyle/>
          <a:p>
            <a:pPr lvl="0">
              <a:defRPr sz="1800"/>
            </a:pPr>
            <a:r>
              <a:rPr sz="2200"/>
              <a:t>AppleID’s you manage should be for devices that are shared, for example devices that stay on rigs.  Giving out the password for this device is okay but if someone doesn’t know the password and needs it they need to easily be able to answer the challenge questions and reset the password.  Managing AppleID’s on devices individuals use and are assigned perminately to individuals is work you probably don’t want to be involved with.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prstGeom prst="rect">
            <a:avLst/>
          </a:prstGeom>
        </p:spPr>
        <p:txBody>
          <a:bodyPr/>
          <a:lstStyle/>
          <a:p>
            <a:pPr lvl="0"/>
            <a:endParaRPr/>
          </a:p>
        </p:txBody>
      </p:sp>
      <p:sp>
        <p:nvSpPr>
          <p:cNvPr id="108" name="Shape 108"/>
          <p:cNvSpPr>
            <a:spLocks noGrp="1"/>
          </p:cNvSpPr>
          <p:nvPr>
            <p:ph type="body" sz="quarter" idx="1"/>
          </p:nvPr>
        </p:nvSpPr>
        <p:spPr>
          <a:prstGeom prst="rect">
            <a:avLst/>
          </a:prstGeom>
        </p:spPr>
        <p:txBody>
          <a:bodyPr/>
          <a:lstStyle/>
          <a:p>
            <a:pPr lvl="0">
              <a:defRPr sz="1800"/>
            </a:pPr>
            <a:r>
              <a:rPr sz="2200"/>
              <a:t>The AppleID can be thought of technically as a certificate/key that is unique to the AppleID and binds the AppleID to apps that are purchased so it is important however Apple is putting in place technologies in iOS 9 that lessen it’s importance so IT staffs can manage the devices without having to care about the AppleID.  In iOS 9 you will be able on a DEP enrolled device to send and bind a paid for app to a device not the AppleID freeing you to allow the user to put in any AppleID.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prstGeom prst="rect">
            <a:avLst/>
          </a:prstGeom>
        </p:spPr>
        <p:txBody>
          <a:bodyPr/>
          <a:lstStyle/>
          <a:p>
            <a:pPr lvl="0"/>
            <a:endParaRPr/>
          </a:p>
        </p:txBody>
      </p:sp>
      <p:sp>
        <p:nvSpPr>
          <p:cNvPr id="113" name="Shape 113"/>
          <p:cNvSpPr>
            <a:spLocks noGrp="1"/>
          </p:cNvSpPr>
          <p:nvPr>
            <p:ph type="body" sz="quarter" idx="1"/>
          </p:nvPr>
        </p:nvSpPr>
        <p:spPr>
          <a:prstGeom prst="rect">
            <a:avLst/>
          </a:prstGeom>
        </p:spPr>
        <p:txBody>
          <a:bodyPr/>
          <a:lstStyle/>
          <a:p>
            <a:pPr lvl="0">
              <a:defRPr sz="1800"/>
            </a:pPr>
            <a:r>
              <a:rPr sz="2200"/>
              <a:t>It was important at one time for the IT staff to pass out the AppleID’s this way they could control the apps that were bound to those AppleID’s, it was also important because a user could turn on Location Services and then leave your organization.  Without the password for the AppleID the location aware services could not be turned off, without contacting Apple, now with Supervise mode you can control those settings.  The device must be enrolled in DEP bound to your MDM automatically and in supervised mode is never out of your control or out of your reach.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prstGeom prst="rect">
            <a:avLst/>
          </a:prstGeom>
        </p:spPr>
        <p:txBody>
          <a:bodyPr/>
          <a:lstStyle/>
          <a:p>
            <a:pPr lvl="0"/>
            <a:endParaRPr/>
          </a:p>
        </p:txBody>
      </p:sp>
      <p:sp>
        <p:nvSpPr>
          <p:cNvPr id="118" name="Shape 118"/>
          <p:cNvSpPr>
            <a:spLocks noGrp="1"/>
          </p:cNvSpPr>
          <p:nvPr>
            <p:ph type="body" sz="quarter" idx="1"/>
          </p:nvPr>
        </p:nvSpPr>
        <p:spPr>
          <a:prstGeom prst="rect">
            <a:avLst/>
          </a:prstGeom>
        </p:spPr>
        <p:txBody>
          <a:bodyPr/>
          <a:lstStyle/>
          <a:p>
            <a:pPr lvl="0">
              <a:defRPr sz="1800"/>
            </a:pPr>
            <a:r>
              <a:rPr sz="2200"/>
              <a:t>Some organiztion put one AppleID on many devices this is not good because for free apps it works but for apps that are paid for it doesn’t scale.  Also when you need to upgrade the device you have to give the password out so the updates can be allowed.  In the case of location services it also matters.  Very bad will cause you extra work.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pPr lvl="0"/>
            <a:endParaRPr/>
          </a:p>
        </p:txBody>
      </p:sp>
      <p:sp>
        <p:nvSpPr>
          <p:cNvPr id="123" name="Shape 123"/>
          <p:cNvSpPr>
            <a:spLocks noGrp="1"/>
          </p:cNvSpPr>
          <p:nvPr>
            <p:ph type="body" sz="quarter" idx="1"/>
          </p:nvPr>
        </p:nvSpPr>
        <p:spPr>
          <a:prstGeom prst="rect">
            <a:avLst/>
          </a:prstGeom>
        </p:spPr>
        <p:txBody>
          <a:bodyPr/>
          <a:lstStyle/>
          <a:p>
            <a:pPr lvl="0">
              <a:defRPr sz="1800"/>
            </a:pPr>
            <a:r>
              <a:rPr sz="2200"/>
              <a:t>As an IT group you want users to use there own AppleID so you don’t have to manage there passwords.  The user having an AppleID on the device should not matter to you if you have DEP, an MDM to adminstrate them and Supervise mode if you need it.  Always keep in mind if you give an app to a user with MDM and a License Key you can recall that app later.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pPr lvl="0"/>
            <a:endParaRPr/>
          </a:p>
        </p:txBody>
      </p:sp>
      <p:sp>
        <p:nvSpPr>
          <p:cNvPr id="128" name="Shape 128"/>
          <p:cNvSpPr>
            <a:spLocks noGrp="1"/>
          </p:cNvSpPr>
          <p:nvPr>
            <p:ph type="body" sz="quarter" idx="1"/>
          </p:nvPr>
        </p:nvSpPr>
        <p:spPr>
          <a:prstGeom prst="rect">
            <a:avLst/>
          </a:prstGeom>
        </p:spPr>
        <p:txBody>
          <a:bodyPr/>
          <a:lstStyle/>
          <a:p>
            <a:pPr lvl="0">
              <a:defRPr sz="1800"/>
            </a:pPr>
            <a:r>
              <a:rPr sz="2200"/>
              <a:t>Prior to iOS9 it might have been important to control AppleID’s which meant you had to keep a list of them and passwords, with iOS 9 and DEP AppleID’s are now not as important to controling the device, so you have to ask yourself why would I administrate them?</a:t>
            </a:r>
          </a:p>
          <a:p>
            <a:pPr lvl="0">
              <a:defRPr sz="1800"/>
            </a:pPr>
            <a:endParaRPr sz="2200"/>
          </a:p>
          <a:p>
            <a:pPr lvl="0">
              <a:defRPr sz="1800"/>
            </a:pPr>
            <a:r>
              <a:rPr sz="2200"/>
              <a:t>For a fire department the answer is probably yes…and this is why.  Most Fire Departments assign the devices to a rig and the device is shared between multiple users.  So assiging an AppleID to a device is probably pretty smart.  Naming the AppleID something like “StationNumber-RigName-Number” is a strategy that allows you to use the name in other places like location tracking.</a:t>
            </a:r>
          </a:p>
          <a:p>
            <a:pPr lvl="0">
              <a:defRPr sz="1800"/>
            </a:pPr>
            <a:endParaRPr sz="2200"/>
          </a:p>
          <a:p>
            <a:pPr lvl="0">
              <a:defRPr sz="1800"/>
            </a:pPr>
            <a:r>
              <a:rPr sz="2200"/>
              <a:t>For a device that is not on a rig or shared say the commanders iPad which he takes to meetings and stays with him on his off days assigning it an AppleID doesn’t make sense.  It would be smarter to let him create an AppleID and make the device personal.  He might have lots of pictures on the device and that would work better.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pPr lvl="0"/>
            <a:endParaRPr/>
          </a:p>
        </p:txBody>
      </p:sp>
      <p:sp>
        <p:nvSpPr>
          <p:cNvPr id="133" name="Shape 133"/>
          <p:cNvSpPr>
            <a:spLocks noGrp="1"/>
          </p:cNvSpPr>
          <p:nvPr>
            <p:ph type="body" sz="quarter" idx="1"/>
          </p:nvPr>
        </p:nvSpPr>
        <p:spPr>
          <a:prstGeom prst="rect">
            <a:avLst/>
          </a:prstGeom>
        </p:spPr>
        <p:txBody>
          <a:bodyPr/>
          <a:lstStyle/>
          <a:p>
            <a:pPr lvl="0">
              <a:defRPr sz="1800"/>
            </a:pPr>
            <a:r>
              <a:rPr sz="2200"/>
              <a:t>iOS 9 when combined with DEP will allow you to send apps directly to the device so the AppleID won’t matter.  This will be one features that will lesson the need for control over the AppleID.  The other is you will be able to put a device registared into DEP into “supervise” mode the most restrictive control over the device.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pPr lvl="0"/>
            <a:endParaRPr/>
          </a:p>
        </p:txBody>
      </p:sp>
      <p:sp>
        <p:nvSpPr>
          <p:cNvPr id="139" name="Shape 139"/>
          <p:cNvSpPr>
            <a:spLocks noGrp="1"/>
          </p:cNvSpPr>
          <p:nvPr>
            <p:ph type="body" sz="quarter" idx="1"/>
          </p:nvPr>
        </p:nvSpPr>
        <p:spPr>
          <a:prstGeom prst="rect">
            <a:avLst/>
          </a:prstGeom>
        </p:spPr>
        <p:txBody>
          <a:bodyPr/>
          <a:lstStyle/>
          <a:p>
            <a:pPr lvl="0">
              <a:defRPr sz="1800"/>
            </a:pPr>
            <a:r>
              <a:rPr sz="2200"/>
              <a:t>MDM stands for Mobile Device Management it allows you change settings on you devices, push or remove apps, and generally control your devices wirelessly.  It allows you to manage the devices and not have people bring there devices to you to be fixed, it scales you deployments.  The MDM client in the devices CANNONT BE DISABLED OR TURNED OFF however the client connection can be cut if the device is not “supervised” or is not in DEP.  You can “supervise” a device with Apple Configurator but that only works over USB meaning the device have to return to the Mac that controls them this is NOT good, a MUCH better thing to do is enroll them in DEP and use your MDM to put it into supervise mode.</a:t>
            </a:r>
          </a:p>
          <a:p>
            <a:pPr lvl="0">
              <a:defRPr sz="1800"/>
            </a:pPr>
            <a:endParaRPr sz="2200"/>
          </a:p>
          <a:p>
            <a:pPr lvl="0">
              <a:defRPr sz="1800"/>
            </a:pPr>
            <a:r>
              <a:rPr sz="2200" u="sng">
                <a:hlinkClick r:id="rId3"/>
              </a:rPr>
              <a:t>www.enterpriseios.com</a:t>
            </a:r>
            <a:r>
              <a:rPr sz="2200"/>
              <a:t> has a list of MDM server can a comparison chart.  MDM’s are sold in two ways one way is a cloud service which is easy to get started with the other is an on premise server you purchase and host on your own machine.</a:t>
            </a:r>
          </a:p>
          <a:p>
            <a:pPr lvl="0">
              <a:defRPr sz="1800"/>
            </a:pPr>
            <a:endParaRPr sz="2200"/>
          </a:p>
          <a:p>
            <a:pPr lvl="0">
              <a:defRPr sz="1800"/>
            </a:pPr>
            <a:r>
              <a:rPr sz="2200"/>
              <a:t>In both cases you registar with Apple and get a software certificate.  That certificate is load into you MDM, it identifies you to Apple’s push notifacation service which world wide will find your devices and alert them to “phone home” to your MDM.  This phone home service does not know what your MDM is going to do to the client it only finds the devices on whatever network they are on and tells them to phone home, this phone home feature can’t be disabled on the devices and no one can pretend to be you and force them to phone home because the certificate identifies only you no one else.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3004800" cy="6502400"/>
          </a:xfrm>
          <a:prstGeom prst="rect">
            <a:avLst/>
          </a:prstGeom>
        </p:spPr>
      </p:pic>
      <p:sp>
        <p:nvSpPr>
          <p:cNvPr id="4" name="Date Placeholder 3"/>
          <p:cNvSpPr>
            <a:spLocks noGrp="1"/>
          </p:cNvSpPr>
          <p:nvPr>
            <p:ph type="dt" sz="half" idx="10"/>
          </p:nvPr>
        </p:nvSpPr>
        <p:spPr/>
        <p:txBody>
          <a:bodyPr/>
          <a:lstStyle/>
          <a:p>
            <a:fld id="{25AE17C7-B787-4E50-994D-5E804113A1E9}" type="datetime4">
              <a:rPr lang="en-US" smtClean="0"/>
              <a:pPr/>
              <a:t>September 24,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
        <p:nvSpPr>
          <p:cNvPr id="3" name="Subtitle 2"/>
          <p:cNvSpPr>
            <a:spLocks noGrp="1"/>
          </p:cNvSpPr>
          <p:nvPr>
            <p:ph type="subTitle" idx="1"/>
          </p:nvPr>
        </p:nvSpPr>
        <p:spPr>
          <a:xfrm>
            <a:off x="1733973" y="5527040"/>
            <a:ext cx="9103360" cy="2492587"/>
          </a:xfrm>
        </p:spPr>
        <p:txBody>
          <a:bodyPr>
            <a:normAutofit/>
          </a:bodyPr>
          <a:lstStyle>
            <a:lvl1pPr marL="0" indent="0" algn="ctr">
              <a:buNone/>
              <a:defRPr sz="2400" baseline="0">
                <a:solidFill>
                  <a:schemeClr val="tx2"/>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75360" y="2855664"/>
            <a:ext cx="11054080" cy="2090702"/>
          </a:xfrm>
        </p:spPr>
        <p:txBody>
          <a:bodyPr/>
          <a:lstStyle>
            <a:lvl1pPr algn="ctr">
              <a:defRPr sz="46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9/24/2015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sz="half" idx="3"/>
          </p:nvPr>
        </p:nvSpPr>
        <p:spPr>
          <a:xfrm>
            <a:off x="988906" y="3264746"/>
            <a:ext cx="4538134" cy="4538134"/>
          </a:xfrm>
          <a:prstGeom prst="rect">
            <a:avLst/>
          </a:prstGeom>
        </p:spPr>
        <p:txBody>
          <a:bodyPr>
            <a:noAutofit/>
          </a:bodyPr>
          <a:lstStyle/>
          <a:p>
            <a:pPr marL="0" lvl="0" indent="0" algn="ctr" defTabSz="825500">
              <a:spcBef>
                <a:spcPts val="0"/>
              </a:spcBef>
              <a:buSzTx/>
              <a:buNone/>
              <a:defRPr sz="1600">
                <a:solidFill>
                  <a:srgbClr val="929292"/>
                </a:solidFill>
                <a:latin typeface="Myriad Set Text"/>
                <a:ea typeface="Myriad Set Text"/>
                <a:cs typeface="Myriad Set Text"/>
                <a:sym typeface="Myriad Set Text"/>
              </a:defRPr>
            </a:pPr>
            <a:endParaRPr/>
          </a:p>
        </p:txBody>
      </p:sp>
      <p:sp>
        <p:nvSpPr>
          <p:cNvPr id="31" name="Shape 31"/>
          <p:cNvSpPr>
            <a:spLocks noGrp="1"/>
          </p:cNvSpPr>
          <p:nvPr>
            <p:ph type="title"/>
          </p:nvPr>
        </p:nvSpPr>
        <p:spPr>
          <a:xfrm>
            <a:off x="697653" y="1639146"/>
            <a:ext cx="11609494" cy="907628"/>
          </a:xfrm>
          <a:prstGeom prst="rect">
            <a:avLst/>
          </a:prstGeom>
        </p:spPr>
        <p:txBody>
          <a:bodyPr lIns="27093" tIns="27093" rIns="27093" bIns="27093" anchor="t">
            <a:noAutofit/>
          </a:bodyPr>
          <a:lstStyle>
            <a:lvl1pPr defTabSz="800100">
              <a:defRPr sz="6800">
                <a:latin typeface="Myriad Set Semibold"/>
                <a:ea typeface="Myriad Set Semibold"/>
                <a:cs typeface="Myriad Set Semibold"/>
                <a:sym typeface="Myriad Set Semibold"/>
              </a:defRPr>
            </a:lvl1pPr>
          </a:lstStyle>
          <a:p>
            <a:pPr lvl="0">
              <a:defRPr sz="1800">
                <a:solidFill>
                  <a:srgbClr val="000000"/>
                </a:solidFill>
              </a:defRPr>
            </a:pPr>
            <a:r>
              <a:rPr sz="6800">
                <a:solidFill>
                  <a:srgbClr val="FFFFFF"/>
                </a:solidFill>
              </a:rPr>
              <a:t>Title Text</a:t>
            </a:r>
          </a:p>
        </p:txBody>
      </p:sp>
      <p:sp>
        <p:nvSpPr>
          <p:cNvPr id="32" name="Shape 32"/>
          <p:cNvSpPr>
            <a:spLocks noGrp="1"/>
          </p:cNvSpPr>
          <p:nvPr>
            <p:ph type="body" sz="half" idx="1"/>
          </p:nvPr>
        </p:nvSpPr>
        <p:spPr>
          <a:xfrm>
            <a:off x="6502400" y="3264746"/>
            <a:ext cx="5804747" cy="4538134"/>
          </a:xfrm>
          <a:prstGeom prst="rect">
            <a:avLst/>
          </a:prstGeom>
        </p:spPr>
        <p:txBody>
          <a:bodyPr>
            <a:noAutofit/>
          </a:bodyPr>
          <a:lstStyle>
            <a:lvl1pPr marL="0" indent="0" defTabSz="800100">
              <a:spcBef>
                <a:spcPts val="4000"/>
              </a:spcBef>
              <a:buSzTx/>
              <a:buNone/>
              <a:defRPr sz="3400">
                <a:latin typeface="Myriad Set Medium"/>
                <a:ea typeface="Myriad Set Medium"/>
                <a:cs typeface="Myriad Set Medium"/>
                <a:sym typeface="Myriad Set Medium"/>
              </a:defRPr>
            </a:lvl1pPr>
            <a:lvl2pPr marL="265043" indent="-265043" defTabSz="800100">
              <a:spcBef>
                <a:spcPts val="2500"/>
              </a:spcBef>
              <a:buClr>
                <a:srgbClr val="FFFFFF"/>
              </a:buClr>
              <a:buSzPct val="80000"/>
              <a:buFont typeface="Gill Sans"/>
              <a:defRPr sz="3200">
                <a:latin typeface="Myriad Set Medium"/>
                <a:ea typeface="Myriad Set Medium"/>
                <a:cs typeface="Myriad Set Medium"/>
                <a:sym typeface="Myriad Set Medium"/>
              </a:defRPr>
            </a:lvl2pPr>
            <a:lvl3pPr marL="675409" indent="-294409" defTabSz="800100">
              <a:spcBef>
                <a:spcPts val="2500"/>
              </a:spcBef>
              <a:buClr>
                <a:srgbClr val="FFFFFF"/>
              </a:buClr>
              <a:buSzPct val="80000"/>
              <a:buChar char="–"/>
              <a:defRPr sz="3000">
                <a:latin typeface="Myriad Set Text"/>
                <a:ea typeface="Myriad Set Text"/>
                <a:cs typeface="Myriad Set Text"/>
                <a:sym typeface="Myriad Set Text"/>
              </a:defRPr>
            </a:lvl3pPr>
            <a:lvl4pPr marL="1100666" indent="-287866" defTabSz="800100">
              <a:spcBef>
                <a:spcPts val="2500"/>
              </a:spcBef>
              <a:buClr>
                <a:srgbClr val="FFFFFF"/>
              </a:buClr>
              <a:buSzPct val="80000"/>
              <a:buChar char="–"/>
              <a:defRPr sz="2800">
                <a:latin typeface="Myriad Set Text"/>
                <a:ea typeface="Myriad Set Text"/>
                <a:cs typeface="Myriad Set Text"/>
                <a:sym typeface="Myriad Set Text"/>
              </a:defRPr>
            </a:lvl4pPr>
            <a:lvl5pPr marL="1532466" indent="-287866" defTabSz="800100">
              <a:spcBef>
                <a:spcPts val="2500"/>
              </a:spcBef>
              <a:buClr>
                <a:srgbClr val="FFFFFF"/>
              </a:buClr>
              <a:buSzPct val="80000"/>
              <a:buChar char="–"/>
              <a:defRPr sz="2800">
                <a:latin typeface="Myriad Set Text"/>
                <a:ea typeface="Myriad Set Text"/>
                <a:cs typeface="Myriad Set Text"/>
                <a:sym typeface="Myriad Set Text"/>
              </a:defRPr>
            </a:lvl5pPr>
          </a:lstStyle>
          <a:p>
            <a:pPr lvl="0">
              <a:defRPr sz="1800">
                <a:solidFill>
                  <a:srgbClr val="000000"/>
                </a:solidFill>
              </a:defRPr>
            </a:pPr>
            <a:r>
              <a:rPr sz="34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987" y="390596"/>
            <a:ext cx="11270827" cy="1625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995D68B-21AC-438B-BECE-4F17DA129F19}" type="datetime4">
              <a:rPr lang="en-US" smtClean="0"/>
              <a:pPr/>
              <a:t>September 24,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
        <p:nvSpPr>
          <p:cNvPr id="8" name="Content Placeholder 7"/>
          <p:cNvSpPr>
            <a:spLocks noGrp="1"/>
          </p:cNvSpPr>
          <p:nvPr>
            <p:ph sz="quarter" idx="13"/>
          </p:nvPr>
        </p:nvSpPr>
        <p:spPr>
          <a:xfrm>
            <a:off x="866987" y="2275840"/>
            <a:ext cx="11270827" cy="5852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987" y="7057814"/>
            <a:ext cx="11214383" cy="1937173"/>
          </a:xfrm>
        </p:spPr>
        <p:txBody>
          <a:bodyPr anchor="t"/>
          <a:lstStyle>
            <a:lvl1pPr algn="l">
              <a:defRPr sz="4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6987" y="4924215"/>
            <a:ext cx="11214383" cy="2133599"/>
          </a:xfrm>
        </p:spPr>
        <p:txBody>
          <a:bodyPr anchor="b">
            <a:normAutofit/>
          </a:bodyPr>
          <a:lstStyle>
            <a:lvl1pPr marL="0" indent="0">
              <a:buNone/>
              <a:defRPr sz="2400" baseline="0">
                <a:solidFill>
                  <a:schemeClr val="tx2"/>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F0FCF-2EA5-4FF5-AF14-1CA9C8854AAB}" type="datetime4">
              <a:rPr lang="en-US" smtClean="0"/>
              <a:pPr/>
              <a:t>September 24,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66987" y="2275840"/>
            <a:ext cx="5310293" cy="585216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6827520" y="2275840"/>
            <a:ext cx="5310293" cy="585216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66987" y="390596"/>
            <a:ext cx="11270827" cy="16256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9E781C6-1634-4A56-B2BE-62150BE83935}" type="datetime4">
              <a:rPr lang="en-US" smtClean="0"/>
              <a:pPr/>
              <a:t>September 24,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827520" y="3142827"/>
            <a:ext cx="5310293" cy="4985173"/>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866987" y="3142827"/>
            <a:ext cx="5310293" cy="4985173"/>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66987" y="390596"/>
            <a:ext cx="11270827" cy="1625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987" y="2275839"/>
            <a:ext cx="5310293" cy="817316"/>
          </a:xfrm>
        </p:spPr>
        <p:txBody>
          <a:bodyPr anchor="b">
            <a:normAutofit/>
          </a:bodyPr>
          <a:lstStyle>
            <a:lvl1pPr marL="0" indent="0">
              <a:buNone/>
              <a:defRPr sz="2400" b="0" i="0" baseline="0">
                <a:solidFill>
                  <a:schemeClr val="tx2"/>
                </a:solidFill>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5" name="Text Placeholder 4"/>
          <p:cNvSpPr>
            <a:spLocks noGrp="1"/>
          </p:cNvSpPr>
          <p:nvPr>
            <p:ph type="body" sz="quarter" idx="3"/>
          </p:nvPr>
        </p:nvSpPr>
        <p:spPr>
          <a:xfrm>
            <a:off x="6827520" y="2275839"/>
            <a:ext cx="5310293" cy="817316"/>
          </a:xfrm>
        </p:spPr>
        <p:txBody>
          <a:bodyPr anchor="b">
            <a:normAutofit/>
          </a:bodyPr>
          <a:lstStyle>
            <a:lvl1pPr marL="0" indent="0">
              <a:buNone/>
              <a:defRPr sz="2400" b="0" i="0" baseline="0">
                <a:solidFill>
                  <a:schemeClr val="tx2"/>
                </a:solidFill>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9372AC2-3C75-4F5F-A929-48958086FE36}" type="datetime4">
              <a:rPr lang="en-US" smtClean="0"/>
              <a:pPr/>
              <a:t>September 24, 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987" y="390596"/>
            <a:ext cx="11270827" cy="1625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509CF4-4C1A-45DC-BADA-6EFF91CB9ABB}" type="datetime4">
              <a:rPr lang="en-US" smtClean="0"/>
              <a:pPr/>
              <a:t>September 24, 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September 24, 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635414" y="2059093"/>
            <a:ext cx="6610773" cy="60689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71322" y="2059093"/>
            <a:ext cx="4226560" cy="1560576"/>
          </a:xfrm>
        </p:spPr>
        <p:txBody>
          <a:bodyPr anchor="b"/>
          <a:lstStyle>
            <a:lvl1pPr algn="l">
              <a:defRPr sz="26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71322" y="3623668"/>
            <a:ext cx="4226560" cy="4504333"/>
          </a:xfrm>
        </p:spPr>
        <p:txBody>
          <a:bodyPr tIns="13005">
            <a:normAutofit/>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7641A-9D94-4BD6-862F-F651067079BC}" type="datetime4">
              <a:rPr lang="en-US" smtClean="0"/>
              <a:pPr/>
              <a:t>September 24,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3004800" cy="9753600"/>
          </a:xfrm>
          <a:prstGeom prst="rect">
            <a:avLst/>
          </a:prstGeom>
        </p:spPr>
      </p:pic>
      <p:sp>
        <p:nvSpPr>
          <p:cNvPr id="2" name="Title 1"/>
          <p:cNvSpPr>
            <a:spLocks noGrp="1"/>
          </p:cNvSpPr>
          <p:nvPr>
            <p:ph type="title"/>
          </p:nvPr>
        </p:nvSpPr>
        <p:spPr>
          <a:xfrm>
            <a:off x="866987" y="2059093"/>
            <a:ext cx="4226560" cy="1560576"/>
          </a:xfrm>
        </p:spPr>
        <p:txBody>
          <a:bodyPr anchor="b"/>
          <a:lstStyle>
            <a:lvl1pPr algn="l">
              <a:defRPr sz="26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623778" y="2059093"/>
            <a:ext cx="4863795" cy="4941824"/>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800" baseline="0">
                <a:solidFill>
                  <a:schemeClr val="tx1">
                    <a:lumMod val="65000"/>
                  </a:schemeClr>
                </a:solidFill>
              </a:defRPr>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987" y="3623667"/>
            <a:ext cx="4226560" cy="3420599"/>
          </a:xfrm>
        </p:spPr>
        <p:txBody>
          <a:bodyPr tIns="13005">
            <a:normAutofit/>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F0C02-0EF4-4745-9D82-E8D3F59464E3}" type="datetime4">
              <a:rPr lang="en-US" smtClean="0"/>
              <a:pPr/>
              <a:t>September 24,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6" cstate="print"/>
          <a:stretch>
            <a:fillRect/>
          </a:stretch>
        </p:blipFill>
        <p:spPr>
          <a:xfrm>
            <a:off x="0" y="0"/>
            <a:ext cx="13004800" cy="9753600"/>
          </a:xfrm>
          <a:prstGeom prst="rect">
            <a:avLst/>
          </a:prstGeom>
        </p:spPr>
      </p:pic>
      <p:sp>
        <p:nvSpPr>
          <p:cNvPr id="2" name="Title Placeholder 1"/>
          <p:cNvSpPr>
            <a:spLocks noGrp="1"/>
          </p:cNvSpPr>
          <p:nvPr>
            <p:ph type="title"/>
          </p:nvPr>
        </p:nvSpPr>
        <p:spPr>
          <a:xfrm>
            <a:off x="866987" y="390596"/>
            <a:ext cx="11270827" cy="1625600"/>
          </a:xfrm>
          <a:prstGeom prst="rect">
            <a:avLst/>
          </a:prstGeom>
        </p:spPr>
        <p:txBody>
          <a:bodyPr vert="horz" lIns="130046" tIns="65023" rIns="130046" bIns="65023"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987" y="2275841"/>
            <a:ext cx="11270827" cy="6436925"/>
          </a:xfrm>
          <a:prstGeom prst="rect">
            <a:avLst/>
          </a:prstGeom>
        </p:spPr>
        <p:txBody>
          <a:bodyPr vert="horz" lIns="130046" tIns="65023" rIns="130046" bIns="65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128000" y="9040143"/>
            <a:ext cx="2167467" cy="519289"/>
          </a:xfrm>
          <a:prstGeom prst="rect">
            <a:avLst/>
          </a:prstGeom>
        </p:spPr>
        <p:txBody>
          <a:bodyPr vert="horz" lIns="130046" tIns="65023" rIns="130046" bIns="65023" rtlCol="0" anchor="ctr"/>
          <a:lstStyle>
            <a:lvl1pPr algn="r">
              <a:defRPr sz="1400" strike="noStrike" spc="85" baseline="0">
                <a:solidFill>
                  <a:schemeClr val="tx1"/>
                </a:solidFill>
              </a:defRPr>
            </a:lvl1pPr>
          </a:lstStyle>
          <a:p>
            <a:fld id="{87367800-479D-41B0-B3F2-2DCE95BA1381}" type="datetime4">
              <a:rPr lang="en-US" smtClean="0"/>
              <a:pPr/>
              <a:t>September 24, 2015</a:t>
            </a:fld>
            <a:endParaRPr lang="en-US" dirty="0"/>
          </a:p>
        </p:txBody>
      </p:sp>
      <p:sp>
        <p:nvSpPr>
          <p:cNvPr id="5" name="Footer Placeholder 4"/>
          <p:cNvSpPr>
            <a:spLocks noGrp="1"/>
          </p:cNvSpPr>
          <p:nvPr>
            <p:ph type="ftr" sz="quarter" idx="3"/>
          </p:nvPr>
        </p:nvSpPr>
        <p:spPr>
          <a:xfrm>
            <a:off x="866987" y="9040143"/>
            <a:ext cx="4118187" cy="519289"/>
          </a:xfrm>
          <a:prstGeom prst="rect">
            <a:avLst/>
          </a:prstGeom>
        </p:spPr>
        <p:txBody>
          <a:bodyPr vert="horz" lIns="130046" tIns="65023" rIns="130046" bIns="65023" rtlCol="0" anchor="ctr"/>
          <a:lstStyle>
            <a:lvl1pPr algn="l">
              <a:defRPr sz="1400" cap="all" spc="85"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10728960" y="9040143"/>
            <a:ext cx="1408853" cy="519289"/>
          </a:xfrm>
          <a:prstGeom prst="rect">
            <a:avLst/>
          </a:prstGeom>
        </p:spPr>
        <p:txBody>
          <a:bodyPr vert="horz" lIns="130046" tIns="65023" rIns="130046" bIns="65023" rtlCol="0" anchor="ctr"/>
          <a:lstStyle>
            <a:lvl1pPr algn="r">
              <a:defRPr sz="1600" baseline="0">
                <a:solidFill>
                  <a:schemeClr val="tx1"/>
                </a:solidFill>
              </a:defRPr>
            </a:lvl1pPr>
          </a:lstStyle>
          <a:p>
            <a:fld id="{5744759D-0EFF-4FB2-9CCE-04E00944F0F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xStyles>
    <p:titleStyle>
      <a:lvl1pPr algn="l" defTabSz="1300460" rtl="0" eaLnBrk="1" latinLnBrk="0" hangingPunct="1">
        <a:spcBef>
          <a:spcPct val="0"/>
        </a:spcBef>
        <a:buNone/>
        <a:defRPr sz="4300" kern="1200" cap="all" spc="71"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72" indent="-487672" algn="l" defTabSz="1300460" rtl="0" eaLnBrk="1" latinLnBrk="0" hangingPunct="1">
        <a:lnSpc>
          <a:spcPct val="100000"/>
        </a:lnSpc>
        <a:spcBef>
          <a:spcPct val="20000"/>
        </a:spcBef>
        <a:spcAft>
          <a:spcPts val="853"/>
        </a:spcAft>
        <a:buClr>
          <a:schemeClr val="tx2"/>
        </a:buClr>
        <a:buFont typeface="Arial" pitchFamily="34" charset="0"/>
        <a:buChar char="•"/>
        <a:defRPr sz="2400" kern="1200" spc="43" baseline="0">
          <a:solidFill>
            <a:schemeClr val="tx1"/>
          </a:solidFill>
          <a:latin typeface="+mn-lt"/>
          <a:ea typeface="+mn-ea"/>
          <a:cs typeface="+mn-cs"/>
        </a:defRPr>
      </a:lvl1pPr>
      <a:lvl2pPr marL="1056623" indent="-406394" algn="l" defTabSz="1300460" rtl="0" eaLnBrk="1" latinLnBrk="0" hangingPunct="1">
        <a:lnSpc>
          <a:spcPct val="100000"/>
        </a:lnSpc>
        <a:spcBef>
          <a:spcPct val="20000"/>
        </a:spcBef>
        <a:spcAft>
          <a:spcPts val="853"/>
        </a:spcAft>
        <a:buClr>
          <a:schemeClr val="tx2"/>
        </a:buClr>
        <a:buFont typeface="Arial" pitchFamily="34" charset="0"/>
        <a:buChar char="•"/>
        <a:defRPr sz="2400" kern="1200" spc="43" baseline="0">
          <a:solidFill>
            <a:schemeClr val="tx1"/>
          </a:solidFill>
          <a:latin typeface="+mn-lt"/>
          <a:ea typeface="+mn-ea"/>
          <a:cs typeface="+mn-cs"/>
        </a:defRPr>
      </a:lvl2pPr>
      <a:lvl3pPr marL="1625575" indent="-325115" algn="l" defTabSz="1300460" rtl="0" eaLnBrk="1" latinLnBrk="0" hangingPunct="1">
        <a:lnSpc>
          <a:spcPct val="100000"/>
        </a:lnSpc>
        <a:spcBef>
          <a:spcPct val="20000"/>
        </a:spcBef>
        <a:spcAft>
          <a:spcPts val="853"/>
        </a:spcAft>
        <a:buClr>
          <a:schemeClr val="tx2"/>
        </a:buClr>
        <a:buFont typeface="Arial" pitchFamily="34" charset="0"/>
        <a:buChar char="•"/>
        <a:defRPr sz="2400" kern="1200" spc="43" baseline="0">
          <a:solidFill>
            <a:schemeClr val="tx1"/>
          </a:solidFill>
          <a:latin typeface="+mn-lt"/>
          <a:ea typeface="+mn-ea"/>
          <a:cs typeface="+mn-cs"/>
        </a:defRPr>
      </a:lvl3pPr>
      <a:lvl4pPr marL="2275804" indent="-325115" algn="l" defTabSz="1300460" rtl="0" eaLnBrk="1" latinLnBrk="0" hangingPunct="1">
        <a:lnSpc>
          <a:spcPct val="100000"/>
        </a:lnSpc>
        <a:spcBef>
          <a:spcPct val="20000"/>
        </a:spcBef>
        <a:spcAft>
          <a:spcPts val="853"/>
        </a:spcAft>
        <a:buClr>
          <a:schemeClr val="tx2"/>
        </a:buClr>
        <a:buFont typeface="Arial" pitchFamily="34" charset="0"/>
        <a:buChar char="•"/>
        <a:defRPr sz="2400" kern="1200" spc="43" baseline="0">
          <a:solidFill>
            <a:schemeClr val="tx1"/>
          </a:solidFill>
          <a:latin typeface="+mn-lt"/>
          <a:ea typeface="+mn-ea"/>
          <a:cs typeface="+mn-cs"/>
        </a:defRPr>
      </a:lvl4pPr>
      <a:lvl5pPr marL="2926034" indent="-325115" algn="l" defTabSz="1300460" rtl="0" eaLnBrk="1" latinLnBrk="0" hangingPunct="1">
        <a:lnSpc>
          <a:spcPct val="100000"/>
        </a:lnSpc>
        <a:spcBef>
          <a:spcPct val="20000"/>
        </a:spcBef>
        <a:spcAft>
          <a:spcPts val="853"/>
        </a:spcAft>
        <a:buClr>
          <a:schemeClr val="tx2"/>
        </a:buClr>
        <a:buFont typeface="Arial" pitchFamily="34" charset="0"/>
        <a:buChar char="•"/>
        <a:defRPr sz="2400" kern="1200" spc="43" baseline="0">
          <a:solidFill>
            <a:schemeClr val="tx1"/>
          </a:solidFill>
          <a:latin typeface="+mn-lt"/>
          <a:ea typeface="+mn-ea"/>
          <a:cs typeface="+mn-cs"/>
        </a:defRPr>
      </a:lvl5pPr>
      <a:lvl6pPr marL="3576264" indent="-325115" algn="l" defTabSz="1300460" rtl="0" eaLnBrk="1" latinLnBrk="0" hangingPunct="1">
        <a:lnSpc>
          <a:spcPct val="100000"/>
        </a:lnSpc>
        <a:spcBef>
          <a:spcPct val="20000"/>
        </a:spcBef>
        <a:spcAft>
          <a:spcPts val="853"/>
        </a:spcAft>
        <a:buClr>
          <a:schemeClr val="tx2"/>
        </a:buClr>
        <a:buFont typeface="Arial" pitchFamily="34" charset="0"/>
        <a:buChar char="•"/>
        <a:defRPr sz="2400" kern="1200">
          <a:solidFill>
            <a:schemeClr val="tx1"/>
          </a:solidFill>
          <a:latin typeface="+mn-lt"/>
          <a:ea typeface="+mn-ea"/>
          <a:cs typeface="+mn-cs"/>
        </a:defRPr>
      </a:lvl6pPr>
      <a:lvl7pPr marL="4226494" indent="-325115" algn="l" defTabSz="1300460" rtl="0" eaLnBrk="1" latinLnBrk="0" hangingPunct="1">
        <a:lnSpc>
          <a:spcPct val="100000"/>
        </a:lnSpc>
        <a:spcBef>
          <a:spcPct val="20000"/>
        </a:spcBef>
        <a:spcAft>
          <a:spcPts val="853"/>
        </a:spcAft>
        <a:buClr>
          <a:schemeClr val="tx2"/>
        </a:buClr>
        <a:buFont typeface="Arial" pitchFamily="34" charset="0"/>
        <a:buChar char="•"/>
        <a:defRPr sz="2400" kern="1200">
          <a:solidFill>
            <a:schemeClr val="tx1"/>
          </a:solidFill>
          <a:latin typeface="+mn-lt"/>
          <a:ea typeface="+mn-ea"/>
          <a:cs typeface="+mn-cs"/>
        </a:defRPr>
      </a:lvl7pPr>
      <a:lvl8pPr marL="4876724" indent="-325115" algn="l" defTabSz="1300460" rtl="0" eaLnBrk="1" latinLnBrk="0" hangingPunct="1">
        <a:lnSpc>
          <a:spcPct val="100000"/>
        </a:lnSpc>
        <a:spcBef>
          <a:spcPct val="20000"/>
        </a:spcBef>
        <a:spcAft>
          <a:spcPts val="853"/>
        </a:spcAft>
        <a:buClr>
          <a:schemeClr val="tx2"/>
        </a:buClr>
        <a:buFont typeface="Arial" pitchFamily="34" charset="0"/>
        <a:buChar char="•"/>
        <a:defRPr sz="2400" kern="1200">
          <a:solidFill>
            <a:schemeClr val="tx1"/>
          </a:solidFill>
          <a:latin typeface="+mn-lt"/>
          <a:ea typeface="+mn-ea"/>
          <a:cs typeface="+mn-cs"/>
        </a:defRPr>
      </a:lvl8pPr>
      <a:lvl9pPr marL="5526954" indent="-325115" algn="l" defTabSz="1300460" rtl="0" eaLnBrk="1" latinLnBrk="0" hangingPunct="1">
        <a:lnSpc>
          <a:spcPct val="100000"/>
        </a:lnSpc>
        <a:spcBef>
          <a:spcPct val="20000"/>
        </a:spcBef>
        <a:spcAft>
          <a:spcPts val="853"/>
        </a:spcAft>
        <a:buClr>
          <a:schemeClr val="tx2"/>
        </a:buClr>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hyperlink" Target="http://apple.com/ipad/business/it/management" TargetMode="Externa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hyperlink" Target="http://images.apple.com/business/docs/VPP_Business_Guide.pdf" TargetMode="External"/><Relationship Id="rId3" Type="http://schemas.openxmlformats.org/officeDocument/2006/relationships/hyperlink" Target="https://help.apple.com/deployment/ios/" TargetMode="External"/><Relationship Id="rId7" Type="http://schemas.openxmlformats.org/officeDocument/2006/relationships/hyperlink" Target="https://help.apple.com/deployment/programs/" TargetMode="External"/><Relationship Id="rId2" Type="http://schemas.openxmlformats.org/officeDocument/2006/relationships/hyperlink" Target="https://itunes.apple.com/us/book/ios-deployment-reference/id917468024?mt=11" TargetMode="External"/><Relationship Id="rId1" Type="http://schemas.openxmlformats.org/officeDocument/2006/relationships/slideLayout" Target="../slideLayouts/slideLayout7.xml"/><Relationship Id="rId6" Type="http://schemas.openxmlformats.org/officeDocument/2006/relationships/hyperlink" Target="http://images.apple.com/business/docs/DEP_Business_Guide.pdf" TargetMode="External"/><Relationship Id="rId5" Type="http://schemas.openxmlformats.org/officeDocument/2006/relationships/hyperlink" Target="http://manuals.info.apple.com/MANUALS/1000/MA1685/en_US/ios_deployment_reference.pdf" TargetMode="External"/><Relationship Id="rId4" Type="http://schemas.openxmlformats.org/officeDocument/2006/relationships/hyperlink" Target="https://help.apple.com/deployment/ios" TargetMode="External"/><Relationship Id="rId9" Type="http://schemas.openxmlformats.org/officeDocument/2006/relationships/hyperlink" Target="http://www.apple.com/business/docs/iOS_Security_Guide.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Best Practices</a:t>
            </a:r>
          </a:p>
        </p:txBody>
      </p:sp>
      <p:sp>
        <p:nvSpPr>
          <p:cNvPr id="76" name="Shape 76"/>
          <p:cNvSpPr>
            <a:spLocks noGrp="1"/>
          </p:cNvSpPr>
          <p:nvPr>
            <p:ph type="body" idx="1"/>
          </p:nvPr>
        </p:nvSpPr>
        <p:spPr>
          <a:prstGeom prst="rect">
            <a:avLst/>
          </a:prstGeom>
        </p:spPr>
        <p:txBody>
          <a:bodyPr/>
          <a:lstStyle/>
          <a:p>
            <a:pPr lvl="0">
              <a:defRPr sz="1800">
                <a:solidFill>
                  <a:srgbClr val="000000"/>
                </a:solidFill>
              </a:defRPr>
            </a:pPr>
            <a:r>
              <a:rPr sz="3200">
                <a:solidFill>
                  <a:srgbClr val="FFFFFF"/>
                </a:solidFill>
              </a:rPr>
              <a:t>How do I do it Correctly…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1270000" y="458578"/>
            <a:ext cx="10464800" cy="1412777"/>
          </a:xfrm>
          <a:prstGeom prst="rect">
            <a:avLst/>
          </a:prstGeom>
        </p:spPr>
        <p:txBody>
          <a:bodyPr/>
          <a:lstStyle/>
          <a:p>
            <a:pPr lvl="0">
              <a:defRPr sz="1800">
                <a:solidFill>
                  <a:srgbClr val="000000"/>
                </a:solidFill>
              </a:defRPr>
            </a:pPr>
            <a:r>
              <a:rPr sz="8000" dirty="0">
                <a:solidFill>
                  <a:srgbClr val="FFFFFF"/>
                </a:solidFill>
              </a:rPr>
              <a:t>Major Decsions…</a:t>
            </a:r>
          </a:p>
        </p:txBody>
      </p:sp>
      <p:sp>
        <p:nvSpPr>
          <p:cNvPr id="105" name="Shape 105"/>
          <p:cNvSpPr>
            <a:spLocks noGrp="1"/>
          </p:cNvSpPr>
          <p:nvPr>
            <p:ph type="body" idx="1"/>
          </p:nvPr>
        </p:nvSpPr>
        <p:spPr>
          <a:xfrm>
            <a:off x="952500" y="2590800"/>
            <a:ext cx="5891667" cy="5675361"/>
          </a:xfrm>
          <a:prstGeom prst="rect">
            <a:avLst/>
          </a:prstGeom>
        </p:spPr>
        <p:txBody>
          <a:bodyPr/>
          <a:lstStyle/>
          <a:p>
            <a:pPr lvl="0">
              <a:defRPr sz="1800">
                <a:solidFill>
                  <a:srgbClr val="000000"/>
                </a:solidFill>
              </a:defRPr>
            </a:pPr>
            <a:r>
              <a:rPr sz="3800" dirty="0">
                <a:solidFill>
                  <a:srgbClr val="FFFFFF"/>
                </a:solidFill>
              </a:rPr>
              <a:t>AppleID Strategy</a:t>
            </a:r>
          </a:p>
          <a:p>
            <a:pPr lvl="0">
              <a:defRPr sz="1800">
                <a:solidFill>
                  <a:srgbClr val="000000"/>
                </a:solidFill>
              </a:defRPr>
            </a:pPr>
            <a:endParaRPr lang="en-US" sz="3800" strike="sngStrike" dirty="0" smtClean="0">
              <a:solidFill>
                <a:srgbClr val="FFFFFF"/>
              </a:solidFill>
            </a:endParaRPr>
          </a:p>
          <a:p>
            <a:pPr lvl="0">
              <a:defRPr sz="1800">
                <a:solidFill>
                  <a:srgbClr val="000000"/>
                </a:solidFill>
              </a:defRPr>
            </a:pPr>
            <a:r>
              <a:rPr sz="3800" strike="sngStrike" dirty="0" smtClean="0">
                <a:solidFill>
                  <a:srgbClr val="FFFFFF"/>
                </a:solidFill>
              </a:rPr>
              <a:t>MDM</a:t>
            </a:r>
            <a:endParaRPr sz="3800" strike="sngStrike" dirty="0">
              <a:solidFill>
                <a:srgbClr val="FFFFFF"/>
              </a:solidFill>
            </a:endParaRPr>
          </a:p>
          <a:p>
            <a:pPr lvl="0">
              <a:defRPr sz="1800">
                <a:solidFill>
                  <a:srgbClr val="000000"/>
                </a:solidFill>
              </a:defRPr>
            </a:pPr>
            <a:endParaRPr lang="en-US" sz="3800" strike="sngStrike" dirty="0" smtClean="0">
              <a:solidFill>
                <a:srgbClr val="FFFFFF"/>
              </a:solidFill>
            </a:endParaRPr>
          </a:p>
          <a:p>
            <a:pPr lvl="0">
              <a:defRPr sz="1800">
                <a:solidFill>
                  <a:srgbClr val="000000"/>
                </a:solidFill>
              </a:defRPr>
            </a:pPr>
            <a:r>
              <a:rPr sz="3800" strike="sngStrike" dirty="0" smtClean="0">
                <a:solidFill>
                  <a:srgbClr val="FFFFFF"/>
                </a:solidFill>
              </a:rPr>
              <a:t>App </a:t>
            </a:r>
            <a:r>
              <a:rPr sz="3800" strike="sngStrike" dirty="0">
                <a:solidFill>
                  <a:srgbClr val="FFFFFF"/>
                </a:solidFill>
              </a:rPr>
              <a:t>Deployment </a:t>
            </a:r>
          </a:p>
          <a:p>
            <a:pPr lvl="1">
              <a:defRPr sz="1800">
                <a:solidFill>
                  <a:srgbClr val="000000"/>
                </a:solidFill>
              </a:defRPr>
            </a:pPr>
            <a:endParaRPr lang="en-US" sz="3800" strike="sngStrike" dirty="0" smtClean="0">
              <a:solidFill>
                <a:srgbClr val="FFFFFF"/>
              </a:solidFill>
            </a:endParaRPr>
          </a:p>
          <a:p>
            <a:pPr lvl="1">
              <a:defRPr sz="1800">
                <a:solidFill>
                  <a:srgbClr val="000000"/>
                </a:solidFill>
              </a:defRPr>
            </a:pPr>
            <a:r>
              <a:rPr sz="3800" strike="sngStrike" dirty="0" smtClean="0">
                <a:solidFill>
                  <a:srgbClr val="FFFFFF"/>
                </a:solidFill>
              </a:rPr>
              <a:t>Self </a:t>
            </a:r>
            <a:r>
              <a:rPr sz="3800" strike="sngStrike" dirty="0">
                <a:solidFill>
                  <a:srgbClr val="FFFFFF"/>
                </a:solidFill>
              </a:rPr>
              <a:t>Feed v. Force Feed</a:t>
            </a:r>
          </a:p>
        </p:txBody>
      </p:sp>
      <p:sp>
        <p:nvSpPr>
          <p:cNvPr id="106" name="Shape 106"/>
          <p:cNvSpPr/>
          <p:nvPr/>
        </p:nvSpPr>
        <p:spPr>
          <a:xfrm>
            <a:off x="6844167" y="2567282"/>
            <a:ext cx="5543741" cy="55731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384047" lvl="0" indent="-384047" algn="l" defTabSz="490727">
              <a:spcBef>
                <a:spcPts val="3500"/>
              </a:spcBef>
              <a:buSzPct val="75000"/>
              <a:buChar char="•"/>
              <a:defRPr sz="1800">
                <a:solidFill>
                  <a:srgbClr val="000000"/>
                </a:solidFill>
              </a:defRPr>
            </a:pPr>
            <a:r>
              <a:rPr sz="3191" dirty="0">
                <a:solidFill>
                  <a:srgbClr val="FFFFFF"/>
                </a:solidFill>
              </a:rPr>
              <a:t>What is this?</a:t>
            </a:r>
          </a:p>
          <a:p>
            <a:pPr marL="384047" lvl="0" indent="-384047" algn="l" defTabSz="490727">
              <a:spcBef>
                <a:spcPts val="3500"/>
              </a:spcBef>
              <a:buSzPct val="75000"/>
              <a:buChar char="•"/>
              <a:defRPr sz="1800">
                <a:solidFill>
                  <a:srgbClr val="000000"/>
                </a:solidFill>
              </a:defRPr>
            </a:pPr>
            <a:r>
              <a:rPr sz="3191" dirty="0">
                <a:solidFill>
                  <a:srgbClr val="FFFFFF"/>
                </a:solidFill>
              </a:rPr>
              <a:t>Why should everyone have </a:t>
            </a:r>
            <a:r>
              <a:rPr sz="3191" dirty="0" smtClean="0">
                <a:solidFill>
                  <a:srgbClr val="FFFFFF"/>
                </a:solidFill>
              </a:rPr>
              <a:t>the</a:t>
            </a:r>
            <a:r>
              <a:rPr lang="en-US" sz="3191" dirty="0" smtClean="0">
                <a:solidFill>
                  <a:srgbClr val="FFFFFF"/>
                </a:solidFill>
              </a:rPr>
              <a:t>ir</a:t>
            </a:r>
            <a:r>
              <a:rPr sz="3191" dirty="0" smtClean="0">
                <a:solidFill>
                  <a:srgbClr val="FFFFFF"/>
                </a:solidFill>
              </a:rPr>
              <a:t> </a:t>
            </a:r>
            <a:r>
              <a:rPr sz="3191" dirty="0">
                <a:solidFill>
                  <a:srgbClr val="FFFFFF"/>
                </a:solidFill>
              </a:rPr>
              <a:t>own?</a:t>
            </a:r>
          </a:p>
          <a:p>
            <a:pPr marL="384047" lvl="0" indent="-384047" algn="l" defTabSz="490727">
              <a:spcBef>
                <a:spcPts val="3500"/>
              </a:spcBef>
              <a:buSzPct val="75000"/>
              <a:buChar char="•"/>
              <a:defRPr sz="1800">
                <a:solidFill>
                  <a:srgbClr val="000000"/>
                </a:solidFill>
              </a:defRPr>
            </a:pPr>
            <a:r>
              <a:rPr sz="3191" dirty="0">
                <a:solidFill>
                  <a:srgbClr val="FFFFFF"/>
                </a:solidFill>
              </a:rPr>
              <a:t>Do you want to </a:t>
            </a:r>
            <a:r>
              <a:rPr sz="3191" dirty="0" smtClean="0">
                <a:solidFill>
                  <a:srgbClr val="FFFFFF"/>
                </a:solidFill>
              </a:rPr>
              <a:t>administ</a:t>
            </a:r>
            <a:r>
              <a:rPr lang="en-US" sz="3191" dirty="0" smtClean="0">
                <a:solidFill>
                  <a:srgbClr val="FFFFFF"/>
                </a:solidFill>
              </a:rPr>
              <a:t>er</a:t>
            </a:r>
            <a:r>
              <a:rPr sz="3191" dirty="0" smtClean="0">
                <a:solidFill>
                  <a:srgbClr val="FFFFFF"/>
                </a:solidFill>
              </a:rPr>
              <a:t> </a:t>
            </a:r>
            <a:r>
              <a:rPr sz="3191" dirty="0">
                <a:solidFill>
                  <a:srgbClr val="FFFFFF"/>
                </a:solidFill>
              </a:rPr>
              <a:t>them?</a:t>
            </a:r>
          </a:p>
          <a:p>
            <a:pPr marL="384047" lvl="0" indent="-384047" algn="l" defTabSz="490727">
              <a:spcBef>
                <a:spcPts val="3500"/>
              </a:spcBef>
              <a:buSzPct val="75000"/>
              <a:buChar char="•"/>
              <a:defRPr sz="1800">
                <a:solidFill>
                  <a:srgbClr val="000000"/>
                </a:solidFill>
              </a:defRPr>
            </a:pPr>
            <a:r>
              <a:rPr sz="3191" dirty="0">
                <a:solidFill>
                  <a:srgbClr val="FFFFFF"/>
                </a:solidFill>
              </a:rPr>
              <a:t>How will iOS 9 change AppleID’s in </a:t>
            </a:r>
            <a:r>
              <a:rPr sz="3191" dirty="0" smtClean="0">
                <a:solidFill>
                  <a:srgbClr val="FFFFFF"/>
                </a:solidFill>
              </a:rPr>
              <a:t>your</a:t>
            </a:r>
            <a:r>
              <a:rPr lang="en-US" sz="3191" dirty="0" smtClean="0">
                <a:solidFill>
                  <a:srgbClr val="FFFFFF"/>
                </a:solidFill>
              </a:rPr>
              <a:t> department</a:t>
            </a:r>
            <a:endParaRPr sz="3191" dirty="0">
              <a:solidFill>
                <a:srgbClr val="FFFFFF"/>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06"/>
                                        </p:tgtEl>
                                        <p:attrNameLst>
                                          <p:attrName>style.visibility</p:attrName>
                                        </p:attrNameLst>
                                      </p:cBhvr>
                                      <p:to>
                                        <p:strVal val="visible"/>
                                      </p:to>
                                    </p:set>
                                    <p:animEffect transition="in" filter="fade">
                                      <p:cBhvr>
                                        <p:cTn id="7" dur="1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AppleID</a:t>
            </a:r>
          </a:p>
        </p:txBody>
      </p:sp>
      <p:sp>
        <p:nvSpPr>
          <p:cNvPr id="111" name="Shape 111"/>
          <p:cNvSpPr>
            <a:spLocks noGrp="1"/>
          </p:cNvSpPr>
          <p:nvPr>
            <p:ph type="body" idx="1"/>
          </p:nvPr>
        </p:nvSpPr>
        <p:spPr>
          <a:xfrm>
            <a:off x="5962186" y="1638300"/>
            <a:ext cx="5772613" cy="6698412"/>
          </a:xfrm>
          <a:prstGeom prst="rect">
            <a:avLst/>
          </a:prstGeom>
        </p:spPr>
        <p:txBody>
          <a:bodyPr>
            <a:normAutofit/>
          </a:bodyPr>
          <a:lstStyle/>
          <a:p>
            <a:pPr lvl="0">
              <a:defRPr sz="1800">
                <a:solidFill>
                  <a:srgbClr val="000000"/>
                </a:solidFill>
              </a:defRPr>
            </a:pPr>
            <a:r>
              <a:rPr sz="3800" dirty="0">
                <a:solidFill>
                  <a:srgbClr val="FFFFFF"/>
                </a:solidFill>
              </a:rPr>
              <a:t>What is this?</a:t>
            </a:r>
          </a:p>
          <a:p>
            <a:pPr lvl="0">
              <a:defRPr sz="1800">
                <a:solidFill>
                  <a:srgbClr val="000000"/>
                </a:solidFill>
              </a:defRPr>
            </a:pPr>
            <a:endParaRPr lang="en-US" sz="3800" dirty="0" smtClean="0">
              <a:solidFill>
                <a:srgbClr val="FFFFFF"/>
              </a:solidFill>
            </a:endParaRPr>
          </a:p>
          <a:p>
            <a:pPr lvl="0">
              <a:defRPr sz="1800">
                <a:solidFill>
                  <a:srgbClr val="000000"/>
                </a:solidFill>
              </a:defRPr>
            </a:pPr>
            <a:r>
              <a:rPr sz="3800" dirty="0" smtClean="0">
                <a:solidFill>
                  <a:srgbClr val="FFFFFF"/>
                </a:solidFill>
              </a:rPr>
              <a:t>Why </a:t>
            </a:r>
            <a:r>
              <a:rPr sz="3800" dirty="0">
                <a:solidFill>
                  <a:srgbClr val="FFFFFF"/>
                </a:solidFill>
              </a:rPr>
              <a:t>should everyone have </a:t>
            </a:r>
            <a:r>
              <a:rPr sz="3800" dirty="0" smtClean="0">
                <a:solidFill>
                  <a:srgbClr val="FFFFFF"/>
                </a:solidFill>
              </a:rPr>
              <a:t>the</a:t>
            </a:r>
            <a:r>
              <a:rPr lang="en-US" sz="3800" dirty="0" smtClean="0">
                <a:solidFill>
                  <a:srgbClr val="FFFFFF"/>
                </a:solidFill>
              </a:rPr>
              <a:t>ir</a:t>
            </a:r>
            <a:r>
              <a:rPr sz="3800" dirty="0" smtClean="0">
                <a:solidFill>
                  <a:srgbClr val="FFFFFF"/>
                </a:solidFill>
              </a:rPr>
              <a:t> </a:t>
            </a:r>
            <a:r>
              <a:rPr sz="3800" dirty="0">
                <a:solidFill>
                  <a:srgbClr val="FFFFFF"/>
                </a:solidFill>
              </a:rPr>
              <a:t>own?</a:t>
            </a:r>
          </a:p>
          <a:p>
            <a:pPr lvl="0">
              <a:defRPr sz="1800">
                <a:solidFill>
                  <a:srgbClr val="000000"/>
                </a:solidFill>
              </a:defRPr>
            </a:pPr>
            <a:endParaRPr lang="en-US" sz="3800" dirty="0" smtClean="0">
              <a:solidFill>
                <a:srgbClr val="FFFFFF"/>
              </a:solidFill>
            </a:endParaRPr>
          </a:p>
          <a:p>
            <a:pPr lvl="0">
              <a:defRPr sz="1800">
                <a:solidFill>
                  <a:srgbClr val="000000"/>
                </a:solidFill>
              </a:defRPr>
            </a:pPr>
            <a:r>
              <a:rPr sz="3800" dirty="0" smtClean="0">
                <a:solidFill>
                  <a:srgbClr val="FFFFFF"/>
                </a:solidFill>
              </a:rPr>
              <a:t>Do </a:t>
            </a:r>
            <a:r>
              <a:rPr sz="3800" dirty="0">
                <a:solidFill>
                  <a:srgbClr val="FFFFFF"/>
                </a:solidFill>
              </a:rPr>
              <a:t>you want to </a:t>
            </a:r>
            <a:r>
              <a:rPr sz="3800" dirty="0" smtClean="0">
                <a:solidFill>
                  <a:srgbClr val="FFFFFF"/>
                </a:solidFill>
              </a:rPr>
              <a:t>administ</a:t>
            </a:r>
            <a:r>
              <a:rPr lang="en-US" sz="3800" dirty="0" smtClean="0">
                <a:solidFill>
                  <a:srgbClr val="FFFFFF"/>
                </a:solidFill>
              </a:rPr>
              <a:t>er</a:t>
            </a:r>
            <a:r>
              <a:rPr sz="3800" dirty="0" smtClean="0">
                <a:solidFill>
                  <a:srgbClr val="FFFFFF"/>
                </a:solidFill>
              </a:rPr>
              <a:t> </a:t>
            </a:r>
            <a:r>
              <a:rPr sz="3800" dirty="0">
                <a:solidFill>
                  <a:srgbClr val="FFFFFF"/>
                </a:solidFill>
              </a:rPr>
              <a:t>them?</a:t>
            </a:r>
          </a:p>
          <a:p>
            <a:pPr lvl="0">
              <a:defRPr sz="1800">
                <a:solidFill>
                  <a:srgbClr val="000000"/>
                </a:solidFill>
              </a:defRPr>
            </a:pPr>
            <a:endParaRPr lang="en-US" sz="3800" dirty="0" smtClean="0">
              <a:solidFill>
                <a:srgbClr val="FFFFFF"/>
              </a:solidFill>
            </a:endParaRPr>
          </a:p>
          <a:p>
            <a:pPr lvl="0">
              <a:defRPr sz="1800">
                <a:solidFill>
                  <a:srgbClr val="000000"/>
                </a:solidFill>
              </a:defRPr>
            </a:pPr>
            <a:r>
              <a:rPr sz="3800" dirty="0" smtClean="0">
                <a:solidFill>
                  <a:srgbClr val="FFFFFF"/>
                </a:solidFill>
              </a:rPr>
              <a:t>How </a:t>
            </a:r>
            <a:r>
              <a:rPr sz="3800" dirty="0">
                <a:solidFill>
                  <a:srgbClr val="FFFFFF"/>
                </a:solidFill>
              </a:rPr>
              <a:t>will iOS 9 change </a:t>
            </a:r>
            <a:r>
              <a:rPr sz="3800" dirty="0" smtClean="0">
                <a:solidFill>
                  <a:srgbClr val="FFFFFF"/>
                </a:solidFill>
              </a:rPr>
              <a:t>AppleID’s </a:t>
            </a:r>
            <a:r>
              <a:rPr sz="3800" dirty="0">
                <a:solidFill>
                  <a:srgbClr val="FFFFFF"/>
                </a:solidFill>
              </a:rPr>
              <a:t>in </a:t>
            </a:r>
            <a:r>
              <a:rPr sz="3800" dirty="0" smtClean="0">
                <a:solidFill>
                  <a:srgbClr val="FFFFFF"/>
                </a:solidFill>
              </a:rPr>
              <a:t>your</a:t>
            </a:r>
            <a:r>
              <a:rPr lang="en-US" sz="3800" dirty="0" smtClean="0">
                <a:solidFill>
                  <a:srgbClr val="FFFFFF"/>
                </a:solidFill>
              </a:rPr>
              <a:t> Dept.</a:t>
            </a:r>
            <a:endParaRPr sz="3800" dirty="0">
              <a:solidFill>
                <a:srgbClr val="FFFFFF"/>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AppleID</a:t>
            </a:r>
          </a:p>
        </p:txBody>
      </p:sp>
      <p:sp>
        <p:nvSpPr>
          <p:cNvPr id="116" name="Shape 116"/>
          <p:cNvSpPr>
            <a:spLocks noGrp="1"/>
          </p:cNvSpPr>
          <p:nvPr>
            <p:ph type="body" idx="1"/>
          </p:nvPr>
        </p:nvSpPr>
        <p:spPr>
          <a:xfrm>
            <a:off x="5397720" y="1638299"/>
            <a:ext cx="6337080" cy="6510277"/>
          </a:xfrm>
          <a:prstGeom prst="rect">
            <a:avLst/>
          </a:prstGeom>
        </p:spPr>
        <p:txBody>
          <a:bodyPr>
            <a:normAutofit fontScale="92500" lnSpcReduction="20000"/>
          </a:bodyPr>
          <a:lstStyle/>
          <a:p>
            <a:pPr lvl="0">
              <a:defRPr sz="1800">
                <a:solidFill>
                  <a:srgbClr val="000000"/>
                </a:solidFill>
              </a:defRPr>
            </a:pPr>
            <a:r>
              <a:rPr sz="3800" dirty="0">
                <a:solidFill>
                  <a:srgbClr val="FFFFFF"/>
                </a:solidFill>
              </a:rPr>
              <a:t>What is this?</a:t>
            </a:r>
          </a:p>
          <a:p>
            <a:pPr lvl="1">
              <a:defRPr sz="1800">
                <a:solidFill>
                  <a:srgbClr val="000000"/>
                </a:solidFill>
              </a:defRPr>
            </a:pPr>
            <a:endParaRPr lang="en-US" sz="3800" dirty="0" smtClean="0">
              <a:solidFill>
                <a:srgbClr val="FFFFFF"/>
              </a:solidFill>
            </a:endParaRPr>
          </a:p>
          <a:p>
            <a:pPr lvl="1">
              <a:defRPr sz="1800">
                <a:solidFill>
                  <a:srgbClr val="000000"/>
                </a:solidFill>
              </a:defRPr>
            </a:pPr>
            <a:r>
              <a:rPr sz="3800" dirty="0" smtClean="0">
                <a:solidFill>
                  <a:srgbClr val="FFFFFF"/>
                </a:solidFill>
              </a:rPr>
              <a:t>For </a:t>
            </a:r>
            <a:r>
              <a:rPr sz="3800" dirty="0">
                <a:solidFill>
                  <a:srgbClr val="FFFFFF"/>
                </a:solidFill>
              </a:rPr>
              <a:t>a Free App it doesn’t mean much…</a:t>
            </a:r>
          </a:p>
          <a:p>
            <a:pPr lvl="1">
              <a:defRPr sz="1800">
                <a:solidFill>
                  <a:srgbClr val="000000"/>
                </a:solidFill>
              </a:defRPr>
            </a:pPr>
            <a:endParaRPr lang="en-US" sz="3800" dirty="0" smtClean="0">
              <a:solidFill>
                <a:srgbClr val="FFFFFF"/>
              </a:solidFill>
            </a:endParaRPr>
          </a:p>
          <a:p>
            <a:pPr lvl="1">
              <a:defRPr sz="1800">
                <a:solidFill>
                  <a:srgbClr val="000000"/>
                </a:solidFill>
              </a:defRPr>
            </a:pPr>
            <a:r>
              <a:rPr lang="en-US" sz="3800" dirty="0">
                <a:solidFill>
                  <a:srgbClr val="FFFFFF"/>
                </a:solidFill>
              </a:rPr>
              <a:t>A</a:t>
            </a:r>
            <a:r>
              <a:rPr sz="3800" dirty="0" smtClean="0">
                <a:solidFill>
                  <a:srgbClr val="FFFFFF"/>
                </a:solidFill>
              </a:rPr>
              <a:t>ffects </a:t>
            </a:r>
            <a:r>
              <a:rPr sz="3800" dirty="0">
                <a:solidFill>
                  <a:srgbClr val="FFFFFF"/>
                </a:solidFill>
              </a:rPr>
              <a:t>your ability to update devices.</a:t>
            </a:r>
          </a:p>
          <a:p>
            <a:pPr lvl="1">
              <a:defRPr sz="1800">
                <a:solidFill>
                  <a:srgbClr val="000000"/>
                </a:solidFill>
              </a:defRPr>
            </a:pPr>
            <a:endParaRPr lang="en-US" sz="3800" dirty="0" smtClean="0">
              <a:solidFill>
                <a:srgbClr val="FFFFFF"/>
              </a:solidFill>
            </a:endParaRPr>
          </a:p>
          <a:p>
            <a:pPr lvl="1">
              <a:defRPr sz="1800">
                <a:solidFill>
                  <a:srgbClr val="000000"/>
                </a:solidFill>
              </a:defRPr>
            </a:pPr>
            <a:r>
              <a:rPr sz="3800" dirty="0" smtClean="0">
                <a:solidFill>
                  <a:srgbClr val="FFFFFF"/>
                </a:solidFill>
              </a:rPr>
              <a:t>For </a:t>
            </a:r>
            <a:r>
              <a:rPr sz="3800" dirty="0">
                <a:solidFill>
                  <a:srgbClr val="FFFFFF"/>
                </a:solidFill>
              </a:rPr>
              <a:t>a paid App it matters a lot.</a:t>
            </a:r>
          </a:p>
          <a:p>
            <a:pPr lvl="1">
              <a:defRPr sz="1800">
                <a:solidFill>
                  <a:srgbClr val="000000"/>
                </a:solidFill>
              </a:defRPr>
            </a:pPr>
            <a:endParaRPr lang="en-US" sz="3800" dirty="0" smtClean="0">
              <a:solidFill>
                <a:srgbClr val="FFFFFF"/>
              </a:solidFill>
            </a:endParaRPr>
          </a:p>
          <a:p>
            <a:pPr lvl="1">
              <a:defRPr sz="1800">
                <a:solidFill>
                  <a:srgbClr val="000000"/>
                </a:solidFill>
              </a:defRPr>
            </a:pPr>
            <a:r>
              <a:rPr sz="3800" dirty="0" smtClean="0">
                <a:solidFill>
                  <a:srgbClr val="FFFFFF"/>
                </a:solidFill>
              </a:rPr>
              <a:t>For </a:t>
            </a:r>
            <a:r>
              <a:rPr sz="3800" dirty="0">
                <a:solidFill>
                  <a:srgbClr val="FFFFFF"/>
                </a:solidFill>
              </a:rPr>
              <a:t>location services it matters a lot.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AppleID</a:t>
            </a:r>
          </a:p>
        </p:txBody>
      </p:sp>
      <p:sp>
        <p:nvSpPr>
          <p:cNvPr id="121" name="Shape 121"/>
          <p:cNvSpPr>
            <a:spLocks noGrp="1"/>
          </p:cNvSpPr>
          <p:nvPr>
            <p:ph type="body" idx="1"/>
          </p:nvPr>
        </p:nvSpPr>
        <p:spPr>
          <a:xfrm>
            <a:off x="5209564" y="1638300"/>
            <a:ext cx="6525236" cy="6475002"/>
          </a:xfrm>
          <a:prstGeom prst="rect">
            <a:avLst/>
          </a:prstGeom>
        </p:spPr>
        <p:txBody>
          <a:bodyPr>
            <a:normAutofit/>
          </a:bodyPr>
          <a:lstStyle/>
          <a:p>
            <a:pPr lvl="0">
              <a:defRPr sz="1800">
                <a:solidFill>
                  <a:srgbClr val="000000"/>
                </a:solidFill>
              </a:defRPr>
            </a:pPr>
            <a:endParaRPr lang="en-US" sz="3800" strike="sngStrike" dirty="0" smtClean="0">
              <a:solidFill>
                <a:srgbClr val="FFFFFF"/>
              </a:solidFill>
            </a:endParaRPr>
          </a:p>
          <a:p>
            <a:pPr lvl="0">
              <a:defRPr sz="1800">
                <a:solidFill>
                  <a:srgbClr val="000000"/>
                </a:solidFill>
              </a:defRPr>
            </a:pPr>
            <a:r>
              <a:rPr sz="3800" strike="sngStrike" dirty="0" smtClean="0">
                <a:solidFill>
                  <a:srgbClr val="FFFFFF"/>
                </a:solidFill>
              </a:rPr>
              <a:t>What </a:t>
            </a:r>
            <a:r>
              <a:rPr sz="3800" strike="sngStrike" dirty="0">
                <a:solidFill>
                  <a:srgbClr val="FFFFFF"/>
                </a:solidFill>
              </a:rPr>
              <a:t>is this?</a:t>
            </a:r>
          </a:p>
          <a:p>
            <a:pPr lvl="0">
              <a:defRPr sz="1800">
                <a:solidFill>
                  <a:srgbClr val="000000"/>
                </a:solidFill>
              </a:defRPr>
            </a:pPr>
            <a:endParaRPr lang="en-US" sz="3800" dirty="0" smtClean="0">
              <a:solidFill>
                <a:srgbClr val="FFFFFF"/>
              </a:solidFill>
            </a:endParaRPr>
          </a:p>
          <a:p>
            <a:pPr lvl="0">
              <a:defRPr sz="1800">
                <a:solidFill>
                  <a:srgbClr val="000000"/>
                </a:solidFill>
              </a:defRPr>
            </a:pPr>
            <a:endParaRPr lang="en-US" sz="3800" dirty="0">
              <a:solidFill>
                <a:srgbClr val="FFFFFF"/>
              </a:solidFill>
            </a:endParaRPr>
          </a:p>
          <a:p>
            <a:pPr lvl="0">
              <a:defRPr sz="1800">
                <a:solidFill>
                  <a:srgbClr val="000000"/>
                </a:solidFill>
              </a:defRPr>
            </a:pPr>
            <a:r>
              <a:rPr sz="3800" dirty="0" smtClean="0">
                <a:solidFill>
                  <a:srgbClr val="FFFFFF"/>
                </a:solidFill>
              </a:rPr>
              <a:t>Why </a:t>
            </a:r>
            <a:r>
              <a:rPr sz="3800" dirty="0">
                <a:solidFill>
                  <a:srgbClr val="FFFFFF"/>
                </a:solidFill>
              </a:rPr>
              <a:t>should everyone have </a:t>
            </a:r>
            <a:r>
              <a:rPr sz="3800" dirty="0" smtClean="0">
                <a:solidFill>
                  <a:srgbClr val="FFFFFF"/>
                </a:solidFill>
              </a:rPr>
              <a:t>the</a:t>
            </a:r>
            <a:r>
              <a:rPr lang="en-US" sz="3800" dirty="0" smtClean="0">
                <a:solidFill>
                  <a:srgbClr val="FFFFFF"/>
                </a:solidFill>
              </a:rPr>
              <a:t>ir</a:t>
            </a:r>
            <a:r>
              <a:rPr sz="3800" dirty="0" smtClean="0">
                <a:solidFill>
                  <a:srgbClr val="FFFFFF"/>
                </a:solidFill>
              </a:rPr>
              <a:t> </a:t>
            </a:r>
            <a:r>
              <a:rPr sz="3800" dirty="0">
                <a:solidFill>
                  <a:srgbClr val="FFFFFF"/>
                </a:solidFill>
              </a:rPr>
              <a:t>own?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AppleID</a:t>
            </a:r>
          </a:p>
        </p:txBody>
      </p:sp>
      <p:sp>
        <p:nvSpPr>
          <p:cNvPr id="126" name="Shape 126"/>
          <p:cNvSpPr>
            <a:spLocks noGrp="1"/>
          </p:cNvSpPr>
          <p:nvPr>
            <p:ph type="body" idx="1"/>
          </p:nvPr>
        </p:nvSpPr>
        <p:spPr>
          <a:xfrm>
            <a:off x="5233082" y="1638300"/>
            <a:ext cx="6501717" cy="6592586"/>
          </a:xfrm>
          <a:prstGeom prst="rect">
            <a:avLst/>
          </a:prstGeom>
        </p:spPr>
        <p:txBody>
          <a:bodyPr>
            <a:normAutofit/>
          </a:bodyPr>
          <a:lstStyle/>
          <a:p>
            <a:pPr lvl="0">
              <a:defRPr sz="1800">
                <a:solidFill>
                  <a:srgbClr val="000000"/>
                </a:solidFill>
              </a:defRPr>
            </a:pPr>
            <a:endParaRPr lang="en-US" sz="3800" strike="sngStrike" dirty="0" smtClean="0">
              <a:solidFill>
                <a:srgbClr val="FFFFFF"/>
              </a:solidFill>
            </a:endParaRPr>
          </a:p>
          <a:p>
            <a:pPr lvl="0">
              <a:defRPr sz="1800">
                <a:solidFill>
                  <a:srgbClr val="000000"/>
                </a:solidFill>
              </a:defRPr>
            </a:pPr>
            <a:r>
              <a:rPr sz="3800" strike="sngStrike" dirty="0" smtClean="0">
                <a:solidFill>
                  <a:srgbClr val="FFFFFF"/>
                </a:solidFill>
              </a:rPr>
              <a:t>What </a:t>
            </a:r>
            <a:r>
              <a:rPr sz="3800" strike="sngStrike" dirty="0">
                <a:solidFill>
                  <a:srgbClr val="FFFFFF"/>
                </a:solidFill>
              </a:rPr>
              <a:t>is this?</a:t>
            </a:r>
          </a:p>
          <a:p>
            <a:pPr lvl="0">
              <a:defRPr sz="1800">
                <a:solidFill>
                  <a:srgbClr val="000000"/>
                </a:solidFill>
              </a:defRPr>
            </a:pPr>
            <a:endParaRPr lang="en-US" sz="3800" strike="sngStrike" dirty="0" smtClean="0">
              <a:solidFill>
                <a:srgbClr val="FFFFFF"/>
              </a:solidFill>
            </a:endParaRPr>
          </a:p>
          <a:p>
            <a:pPr lvl="0">
              <a:defRPr sz="1800">
                <a:solidFill>
                  <a:srgbClr val="000000"/>
                </a:solidFill>
              </a:defRPr>
            </a:pPr>
            <a:r>
              <a:rPr sz="3800" strike="sngStrike" dirty="0" smtClean="0">
                <a:solidFill>
                  <a:srgbClr val="FFFFFF"/>
                </a:solidFill>
              </a:rPr>
              <a:t>Why </a:t>
            </a:r>
            <a:r>
              <a:rPr sz="3800" strike="sngStrike" dirty="0">
                <a:solidFill>
                  <a:srgbClr val="FFFFFF"/>
                </a:solidFill>
              </a:rPr>
              <a:t>should everyone have there own?</a:t>
            </a:r>
          </a:p>
          <a:p>
            <a:pPr lvl="0">
              <a:defRPr sz="1800">
                <a:solidFill>
                  <a:srgbClr val="000000"/>
                </a:solidFill>
              </a:defRPr>
            </a:pPr>
            <a:endParaRPr lang="en-US" sz="3800" dirty="0" smtClean="0">
              <a:solidFill>
                <a:srgbClr val="FFFFFF"/>
              </a:solidFill>
            </a:endParaRPr>
          </a:p>
          <a:p>
            <a:pPr lvl="0">
              <a:defRPr sz="1800">
                <a:solidFill>
                  <a:srgbClr val="000000"/>
                </a:solidFill>
              </a:defRPr>
            </a:pPr>
            <a:r>
              <a:rPr sz="3800" dirty="0" smtClean="0">
                <a:solidFill>
                  <a:srgbClr val="FFFFFF"/>
                </a:solidFill>
              </a:rPr>
              <a:t>Do </a:t>
            </a:r>
            <a:r>
              <a:rPr sz="3800" dirty="0">
                <a:solidFill>
                  <a:srgbClr val="FFFFFF"/>
                </a:solidFill>
              </a:rPr>
              <a:t>you want to </a:t>
            </a:r>
            <a:r>
              <a:rPr sz="3800" dirty="0" smtClean="0">
                <a:solidFill>
                  <a:srgbClr val="FFFFFF"/>
                </a:solidFill>
              </a:rPr>
              <a:t>administ</a:t>
            </a:r>
            <a:r>
              <a:rPr lang="en-US" sz="3800" dirty="0" smtClean="0">
                <a:solidFill>
                  <a:srgbClr val="FFFFFF"/>
                </a:solidFill>
              </a:rPr>
              <a:t>er</a:t>
            </a:r>
            <a:r>
              <a:rPr sz="3800" dirty="0" smtClean="0">
                <a:solidFill>
                  <a:srgbClr val="FFFFFF"/>
                </a:solidFill>
              </a:rPr>
              <a:t> </a:t>
            </a:r>
            <a:r>
              <a:rPr sz="3800" dirty="0">
                <a:solidFill>
                  <a:srgbClr val="FFFFFF"/>
                </a:solidFill>
              </a:rPr>
              <a:t>them?</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AppleID</a:t>
            </a:r>
          </a:p>
        </p:txBody>
      </p:sp>
      <p:sp>
        <p:nvSpPr>
          <p:cNvPr id="131" name="Shape 131"/>
          <p:cNvSpPr>
            <a:spLocks noGrp="1"/>
          </p:cNvSpPr>
          <p:nvPr>
            <p:ph type="body" idx="1"/>
          </p:nvPr>
        </p:nvSpPr>
        <p:spPr>
          <a:xfrm>
            <a:off x="5103726" y="1638299"/>
            <a:ext cx="7161680" cy="6616103"/>
          </a:xfrm>
          <a:prstGeom prst="rect">
            <a:avLst/>
          </a:prstGeom>
        </p:spPr>
        <p:txBody>
          <a:bodyPr>
            <a:normAutofit/>
          </a:bodyPr>
          <a:lstStyle/>
          <a:p>
            <a:pPr lvl="0">
              <a:defRPr sz="1800">
                <a:solidFill>
                  <a:srgbClr val="000000"/>
                </a:solidFill>
              </a:defRPr>
            </a:pPr>
            <a:r>
              <a:rPr sz="3800" strike="sngStrike" dirty="0">
                <a:solidFill>
                  <a:srgbClr val="FFFFFF"/>
                </a:solidFill>
              </a:rPr>
              <a:t>What is this?</a:t>
            </a:r>
          </a:p>
          <a:p>
            <a:pPr lvl="0">
              <a:defRPr sz="1800">
                <a:solidFill>
                  <a:srgbClr val="000000"/>
                </a:solidFill>
              </a:defRPr>
            </a:pPr>
            <a:endParaRPr lang="en-US" sz="3800" strike="sngStrike" dirty="0" smtClean="0">
              <a:solidFill>
                <a:srgbClr val="FFFFFF"/>
              </a:solidFill>
            </a:endParaRPr>
          </a:p>
          <a:p>
            <a:pPr lvl="0">
              <a:defRPr sz="1800">
                <a:solidFill>
                  <a:srgbClr val="000000"/>
                </a:solidFill>
              </a:defRPr>
            </a:pPr>
            <a:r>
              <a:rPr sz="3800" strike="sngStrike" dirty="0" smtClean="0">
                <a:solidFill>
                  <a:srgbClr val="FFFFFF"/>
                </a:solidFill>
              </a:rPr>
              <a:t>Why </a:t>
            </a:r>
            <a:r>
              <a:rPr sz="3800" strike="sngStrike" dirty="0">
                <a:solidFill>
                  <a:srgbClr val="FFFFFF"/>
                </a:solidFill>
              </a:rPr>
              <a:t>should everyone have there own?</a:t>
            </a:r>
          </a:p>
          <a:p>
            <a:pPr lvl="0">
              <a:defRPr sz="1800">
                <a:solidFill>
                  <a:srgbClr val="000000"/>
                </a:solidFill>
              </a:defRPr>
            </a:pPr>
            <a:endParaRPr lang="en-US" sz="3800" strike="sngStrike" dirty="0" smtClean="0">
              <a:solidFill>
                <a:srgbClr val="FFFFFF"/>
              </a:solidFill>
            </a:endParaRPr>
          </a:p>
          <a:p>
            <a:pPr lvl="0">
              <a:defRPr sz="1800">
                <a:solidFill>
                  <a:srgbClr val="000000"/>
                </a:solidFill>
              </a:defRPr>
            </a:pPr>
            <a:r>
              <a:rPr sz="3800" strike="sngStrike" dirty="0" smtClean="0">
                <a:solidFill>
                  <a:srgbClr val="FFFFFF"/>
                </a:solidFill>
              </a:rPr>
              <a:t>Do </a:t>
            </a:r>
            <a:r>
              <a:rPr sz="3800" strike="sngStrike" dirty="0">
                <a:solidFill>
                  <a:srgbClr val="FFFFFF"/>
                </a:solidFill>
              </a:rPr>
              <a:t>you want to administrate them?</a:t>
            </a:r>
          </a:p>
          <a:p>
            <a:pPr lvl="0">
              <a:defRPr sz="1800">
                <a:solidFill>
                  <a:srgbClr val="000000"/>
                </a:solidFill>
              </a:defRPr>
            </a:pPr>
            <a:endParaRPr lang="en-US" sz="3800" dirty="0" smtClean="0">
              <a:solidFill>
                <a:srgbClr val="FFFFFF"/>
              </a:solidFill>
            </a:endParaRPr>
          </a:p>
          <a:p>
            <a:pPr lvl="0">
              <a:defRPr sz="1800">
                <a:solidFill>
                  <a:srgbClr val="000000"/>
                </a:solidFill>
              </a:defRPr>
            </a:pPr>
            <a:r>
              <a:rPr sz="3800" dirty="0" smtClean="0">
                <a:solidFill>
                  <a:srgbClr val="FFFFFF"/>
                </a:solidFill>
              </a:rPr>
              <a:t>How </a:t>
            </a:r>
            <a:r>
              <a:rPr sz="3800" dirty="0">
                <a:solidFill>
                  <a:srgbClr val="FFFFFF"/>
                </a:solidFill>
              </a:rPr>
              <a:t>will iOS 9 change AppleID’s in your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1270000" y="458577"/>
            <a:ext cx="10464800" cy="1283435"/>
          </a:xfrm>
          <a:prstGeom prst="rect">
            <a:avLst/>
          </a:prstGeom>
        </p:spPr>
        <p:txBody>
          <a:bodyPr/>
          <a:lstStyle/>
          <a:p>
            <a:pPr lvl="0">
              <a:defRPr sz="1800">
                <a:solidFill>
                  <a:srgbClr val="000000"/>
                </a:solidFill>
              </a:defRPr>
            </a:pPr>
            <a:r>
              <a:rPr sz="8000" dirty="0">
                <a:solidFill>
                  <a:srgbClr val="FFFFFF"/>
                </a:solidFill>
              </a:rPr>
              <a:t>Major Decsions…</a:t>
            </a:r>
          </a:p>
        </p:txBody>
      </p:sp>
      <p:sp>
        <p:nvSpPr>
          <p:cNvPr id="136" name="Shape 136"/>
          <p:cNvSpPr>
            <a:spLocks noGrp="1"/>
          </p:cNvSpPr>
          <p:nvPr>
            <p:ph type="body" idx="1"/>
          </p:nvPr>
        </p:nvSpPr>
        <p:spPr>
          <a:xfrm>
            <a:off x="564428" y="2457508"/>
            <a:ext cx="6834634" cy="5596704"/>
          </a:xfrm>
          <a:prstGeom prst="rect">
            <a:avLst/>
          </a:prstGeom>
        </p:spPr>
        <p:txBody>
          <a:bodyPr/>
          <a:lstStyle/>
          <a:p>
            <a:pPr lvl="0">
              <a:defRPr sz="1800">
                <a:solidFill>
                  <a:srgbClr val="000000"/>
                </a:solidFill>
              </a:defRPr>
            </a:pPr>
            <a:r>
              <a:rPr sz="3800" strike="sngStrike" dirty="0">
                <a:solidFill>
                  <a:srgbClr val="FFFFFF"/>
                </a:solidFill>
              </a:rPr>
              <a:t>AppleID Strategy</a:t>
            </a:r>
          </a:p>
          <a:p>
            <a:pPr lvl="0">
              <a:defRPr sz="1800">
                <a:solidFill>
                  <a:srgbClr val="000000"/>
                </a:solidFill>
              </a:defRPr>
            </a:pPr>
            <a:endParaRPr lang="en-US" sz="3800" dirty="0" smtClean="0">
              <a:solidFill>
                <a:srgbClr val="FFFFFF"/>
              </a:solidFill>
            </a:endParaRPr>
          </a:p>
          <a:p>
            <a:pPr lvl="0">
              <a:defRPr sz="1800">
                <a:solidFill>
                  <a:srgbClr val="000000"/>
                </a:solidFill>
              </a:defRPr>
            </a:pPr>
            <a:r>
              <a:rPr sz="3800" dirty="0" smtClean="0">
                <a:solidFill>
                  <a:srgbClr val="FFFFFF"/>
                </a:solidFill>
              </a:rPr>
              <a:t>MDM</a:t>
            </a:r>
            <a:endParaRPr sz="3800" dirty="0">
              <a:solidFill>
                <a:srgbClr val="FFFFFF"/>
              </a:solidFill>
            </a:endParaRPr>
          </a:p>
          <a:p>
            <a:pPr lvl="0">
              <a:defRPr sz="1800">
                <a:solidFill>
                  <a:srgbClr val="000000"/>
                </a:solidFill>
              </a:defRPr>
            </a:pPr>
            <a:endParaRPr lang="en-US" sz="3800" strike="sngStrike" dirty="0" smtClean="0">
              <a:solidFill>
                <a:srgbClr val="FFFFFF"/>
              </a:solidFill>
            </a:endParaRPr>
          </a:p>
          <a:p>
            <a:pPr lvl="0">
              <a:defRPr sz="1800">
                <a:solidFill>
                  <a:srgbClr val="000000"/>
                </a:solidFill>
              </a:defRPr>
            </a:pPr>
            <a:r>
              <a:rPr sz="3800" strike="sngStrike" dirty="0" smtClean="0">
                <a:solidFill>
                  <a:srgbClr val="FFFFFF"/>
                </a:solidFill>
              </a:rPr>
              <a:t>App </a:t>
            </a:r>
            <a:r>
              <a:rPr sz="3800" strike="sngStrike" dirty="0">
                <a:solidFill>
                  <a:srgbClr val="FFFFFF"/>
                </a:solidFill>
              </a:rPr>
              <a:t>Deployment </a:t>
            </a:r>
          </a:p>
          <a:p>
            <a:pPr lvl="1">
              <a:defRPr sz="1800">
                <a:solidFill>
                  <a:srgbClr val="000000"/>
                </a:solidFill>
              </a:defRPr>
            </a:pPr>
            <a:endParaRPr lang="en-US" sz="3800" strike="sngStrike" dirty="0" smtClean="0">
              <a:solidFill>
                <a:srgbClr val="FFFFFF"/>
              </a:solidFill>
            </a:endParaRPr>
          </a:p>
          <a:p>
            <a:pPr lvl="1">
              <a:defRPr sz="1800">
                <a:solidFill>
                  <a:srgbClr val="000000"/>
                </a:solidFill>
              </a:defRPr>
            </a:pPr>
            <a:r>
              <a:rPr sz="3800" strike="sngStrike" dirty="0" smtClean="0">
                <a:solidFill>
                  <a:srgbClr val="FFFFFF"/>
                </a:solidFill>
              </a:rPr>
              <a:t>Self </a:t>
            </a:r>
            <a:r>
              <a:rPr sz="3800" strike="sngStrike" dirty="0">
                <a:solidFill>
                  <a:srgbClr val="FFFFFF"/>
                </a:solidFill>
              </a:rPr>
              <a:t>Feed v. Force Feed</a:t>
            </a:r>
          </a:p>
        </p:txBody>
      </p:sp>
      <p:sp>
        <p:nvSpPr>
          <p:cNvPr id="137" name="Shape 137"/>
          <p:cNvSpPr/>
          <p:nvPr/>
        </p:nvSpPr>
        <p:spPr>
          <a:xfrm>
            <a:off x="8420100" y="2590800"/>
            <a:ext cx="3967808" cy="50991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457200" lvl="0" indent="-457200" algn="l">
              <a:spcBef>
                <a:spcPts val="4200"/>
              </a:spcBef>
              <a:buSzPct val="75000"/>
              <a:buChar char="•"/>
              <a:defRPr sz="1800">
                <a:solidFill>
                  <a:srgbClr val="000000"/>
                </a:solidFill>
              </a:defRPr>
            </a:pPr>
            <a:r>
              <a:rPr sz="3800" dirty="0">
                <a:solidFill>
                  <a:srgbClr val="FFFFFF"/>
                </a:solidFill>
              </a:rPr>
              <a:t>What is this?</a:t>
            </a:r>
          </a:p>
          <a:p>
            <a:pPr marL="457200" lvl="0" indent="-457200" algn="l">
              <a:spcBef>
                <a:spcPts val="4200"/>
              </a:spcBef>
              <a:buSzPct val="75000"/>
              <a:buChar char="•"/>
              <a:defRPr sz="1800">
                <a:solidFill>
                  <a:srgbClr val="000000"/>
                </a:solidFill>
              </a:defRPr>
            </a:pPr>
            <a:r>
              <a:rPr sz="3800" dirty="0">
                <a:solidFill>
                  <a:srgbClr val="FFFFFF"/>
                </a:solidFill>
              </a:rPr>
              <a:t>Why you must have </a:t>
            </a:r>
            <a:r>
              <a:rPr sz="3800" dirty="0" smtClean="0">
                <a:solidFill>
                  <a:srgbClr val="FFFFFF"/>
                </a:solidFill>
              </a:rPr>
              <a:t>one</a:t>
            </a:r>
            <a:r>
              <a:rPr lang="en-US" sz="3800" dirty="0" smtClean="0">
                <a:solidFill>
                  <a:srgbClr val="FFFFFF"/>
                </a:solidFill>
              </a:rPr>
              <a:t>?</a:t>
            </a:r>
            <a:endParaRPr sz="3800" dirty="0">
              <a:solidFill>
                <a:srgbClr val="FFFFFF"/>
              </a:solidFill>
            </a:endParaRPr>
          </a:p>
          <a:p>
            <a:pPr marL="457200" lvl="0" indent="-457200" algn="l">
              <a:spcBef>
                <a:spcPts val="4200"/>
              </a:spcBef>
              <a:buSzPct val="75000"/>
              <a:buChar char="•"/>
              <a:defRPr sz="1800">
                <a:solidFill>
                  <a:srgbClr val="000000"/>
                </a:solidFill>
              </a:defRPr>
            </a:pPr>
            <a:r>
              <a:rPr sz="3800" dirty="0">
                <a:solidFill>
                  <a:srgbClr val="FFFFFF"/>
                </a:solidFill>
              </a:rPr>
              <a:t>Which one to get?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37"/>
                                        </p:tgtEl>
                                        <p:attrNameLst>
                                          <p:attrName>style.visibility</p:attrName>
                                        </p:attrNameLst>
                                      </p:cBhvr>
                                      <p:to>
                                        <p:strVal val="visible"/>
                                      </p:to>
                                    </p:set>
                                    <p:animEffect transition="in" filter="fade">
                                      <p:cBhvr>
                                        <p:cTn id="7" dur="1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697653" y="458578"/>
            <a:ext cx="11609494" cy="1112248"/>
          </a:xfrm>
          <a:prstGeom prst="rect">
            <a:avLst/>
          </a:prstGeom>
        </p:spPr>
        <p:txBody>
          <a:bodyPr/>
          <a:lstStyle/>
          <a:p>
            <a:pPr lvl="0">
              <a:defRPr sz="1800">
                <a:solidFill>
                  <a:srgbClr val="000000"/>
                </a:solidFill>
              </a:defRPr>
            </a:pPr>
            <a:r>
              <a:rPr sz="6800" dirty="0">
                <a:solidFill>
                  <a:srgbClr val="FFFFFF"/>
                </a:solidFill>
              </a:rPr>
              <a:t>100 percent or less…</a:t>
            </a:r>
          </a:p>
        </p:txBody>
      </p:sp>
      <p:sp>
        <p:nvSpPr>
          <p:cNvPr id="143" name="Shape 143"/>
          <p:cNvSpPr>
            <a:spLocks noGrp="1"/>
          </p:cNvSpPr>
          <p:nvPr>
            <p:ph type="body" sz="half" idx="1"/>
          </p:nvPr>
        </p:nvSpPr>
        <p:spPr>
          <a:xfrm>
            <a:off x="6502400" y="3264746"/>
            <a:ext cx="5804747" cy="5036691"/>
          </a:xfrm>
          <a:prstGeom prst="rect">
            <a:avLst/>
          </a:prstGeom>
        </p:spPr>
        <p:txBody>
          <a:bodyPr/>
          <a:lstStyle/>
          <a:p>
            <a:pPr lvl="0">
              <a:defRPr sz="1800">
                <a:solidFill>
                  <a:srgbClr val="000000"/>
                </a:solidFill>
              </a:defRPr>
            </a:pPr>
            <a:r>
              <a:rPr sz="3400" dirty="0">
                <a:solidFill>
                  <a:srgbClr val="FFFFFF"/>
                </a:solidFill>
              </a:rPr>
              <a:t>Control all areas of a device or just what you need.</a:t>
            </a:r>
          </a:p>
          <a:p>
            <a:pPr lvl="0">
              <a:defRPr sz="1800">
                <a:solidFill>
                  <a:srgbClr val="000000"/>
                </a:solidFill>
              </a:defRPr>
            </a:pPr>
            <a:r>
              <a:rPr sz="3400" dirty="0">
                <a:solidFill>
                  <a:srgbClr val="FFFFFF"/>
                </a:solidFill>
              </a:rPr>
              <a:t>Remove settings or apps.</a:t>
            </a:r>
          </a:p>
          <a:p>
            <a:pPr lvl="0">
              <a:defRPr sz="1800">
                <a:solidFill>
                  <a:srgbClr val="000000"/>
                </a:solidFill>
              </a:defRPr>
            </a:pPr>
            <a:r>
              <a:rPr sz="3400" dirty="0">
                <a:solidFill>
                  <a:srgbClr val="FFFFFF"/>
                </a:solidFill>
              </a:rPr>
              <a:t>Manage apps you send out pull them back if you need to.</a:t>
            </a:r>
          </a:p>
        </p:txBody>
      </p:sp>
      <p:sp>
        <p:nvSpPr>
          <p:cNvPr id="144" name="Shape 144"/>
          <p:cNvSpPr/>
          <p:nvPr/>
        </p:nvSpPr>
        <p:spPr>
          <a:xfrm>
            <a:off x="1933786" y="4185919"/>
            <a:ext cx="806028" cy="284481"/>
          </a:xfrm>
          <a:prstGeom prst="rect">
            <a:avLst/>
          </a:prstGeom>
          <a:ln w="12700">
            <a:miter lim="400000"/>
          </a:ln>
          <a:extLst>
            <a:ext uri="{C572A759-6A51-4108-AA02-DFA0A04FC94B}">
              <ma14:wrappingTextBoxFlag xmlns:ma14="http://schemas.microsoft.com/office/mac/drawingml/2011/main" xmlns="" val="1"/>
            </a:ext>
          </a:extLst>
        </p:spPr>
        <p:txBody>
          <a:bodyPr lIns="27093" tIns="27093" rIns="27093" bIns="27093" anchor="ctr">
            <a:spAutoFit/>
          </a:bodyPr>
          <a:lstStyle>
            <a:lvl1pPr defTabSz="800100">
              <a:defRPr sz="800">
                <a:solidFill>
                  <a:srgbClr val="000000"/>
                </a:solidFill>
                <a:latin typeface="Myriad Set Medium"/>
                <a:ea typeface="Myriad Set Medium"/>
                <a:cs typeface="Myriad Set Medium"/>
                <a:sym typeface="Myriad Set Medium"/>
              </a:defRPr>
            </a:lvl1pPr>
          </a:lstStyle>
          <a:p>
            <a:pPr lvl="0">
              <a:defRPr sz="1800"/>
            </a:pPr>
            <a:r>
              <a:rPr sz="800"/>
              <a:t>iCloud, Gmail, Yahoo</a:t>
            </a:r>
          </a:p>
        </p:txBody>
      </p:sp>
      <p:sp>
        <p:nvSpPr>
          <p:cNvPr id="145" name="Shape 145"/>
          <p:cNvSpPr/>
          <p:nvPr/>
        </p:nvSpPr>
        <p:spPr>
          <a:xfrm>
            <a:off x="2848186" y="4185919"/>
            <a:ext cx="806028" cy="284481"/>
          </a:xfrm>
          <a:prstGeom prst="rect">
            <a:avLst/>
          </a:prstGeom>
          <a:ln w="12700">
            <a:miter lim="400000"/>
          </a:ln>
          <a:extLst>
            <a:ext uri="{C572A759-6A51-4108-AA02-DFA0A04FC94B}">
              <ma14:wrappingTextBoxFlag xmlns:ma14="http://schemas.microsoft.com/office/mac/drawingml/2011/main" xmlns="" val="1"/>
            </a:ext>
          </a:extLst>
        </p:spPr>
        <p:txBody>
          <a:bodyPr lIns="27093" tIns="27093" rIns="27093" bIns="27093" anchor="ctr">
            <a:spAutoFit/>
          </a:bodyPr>
          <a:lstStyle>
            <a:lvl1pPr defTabSz="800100">
              <a:defRPr sz="800">
                <a:solidFill>
                  <a:srgbClr val="000000"/>
                </a:solidFill>
                <a:latin typeface="Myriad Set Medium"/>
                <a:ea typeface="Myriad Set Medium"/>
                <a:cs typeface="Myriad Set Medium"/>
                <a:sym typeface="Myriad Set Medium"/>
              </a:defRPr>
            </a:lvl1pPr>
          </a:lstStyle>
          <a:p>
            <a:pPr lvl="0">
              <a:defRPr sz="1800"/>
            </a:pPr>
            <a:r>
              <a:rPr sz="800"/>
              <a:t>Personal Settings</a:t>
            </a:r>
          </a:p>
        </p:txBody>
      </p:sp>
      <p:sp>
        <p:nvSpPr>
          <p:cNvPr id="146" name="Shape 146"/>
          <p:cNvSpPr/>
          <p:nvPr/>
        </p:nvSpPr>
        <p:spPr>
          <a:xfrm>
            <a:off x="3762586" y="4243493"/>
            <a:ext cx="806028" cy="169334"/>
          </a:xfrm>
          <a:prstGeom prst="rect">
            <a:avLst/>
          </a:prstGeom>
          <a:ln w="12700">
            <a:miter lim="400000"/>
          </a:ln>
          <a:extLst>
            <a:ext uri="{C572A759-6A51-4108-AA02-DFA0A04FC94B}">
              <ma14:wrappingTextBoxFlag xmlns:ma14="http://schemas.microsoft.com/office/mac/drawingml/2011/main" xmlns="" val="1"/>
            </a:ext>
          </a:extLst>
        </p:spPr>
        <p:txBody>
          <a:bodyPr lIns="27093" tIns="27093" rIns="27093" bIns="27093" anchor="ctr">
            <a:spAutoFit/>
          </a:bodyPr>
          <a:lstStyle>
            <a:lvl1pPr defTabSz="800100">
              <a:defRPr sz="800">
                <a:solidFill>
                  <a:srgbClr val="000000"/>
                </a:solidFill>
                <a:latin typeface="Myriad Set Medium"/>
                <a:ea typeface="Myriad Set Medium"/>
                <a:cs typeface="Myriad Set Medium"/>
                <a:sym typeface="Myriad Set Medium"/>
              </a:defRPr>
            </a:lvl1pPr>
          </a:lstStyle>
          <a:p>
            <a:pPr lvl="0">
              <a:defRPr sz="1800"/>
            </a:pPr>
            <a:r>
              <a:rPr sz="800"/>
              <a:t>Photos</a:t>
            </a:r>
          </a:p>
        </p:txBody>
      </p:sp>
      <p:sp>
        <p:nvSpPr>
          <p:cNvPr id="147" name="Shape 147"/>
          <p:cNvSpPr/>
          <p:nvPr/>
        </p:nvSpPr>
        <p:spPr>
          <a:xfrm>
            <a:off x="1933786" y="5171440"/>
            <a:ext cx="806028" cy="169334"/>
          </a:xfrm>
          <a:prstGeom prst="rect">
            <a:avLst/>
          </a:prstGeom>
          <a:ln w="12700">
            <a:miter lim="400000"/>
          </a:ln>
          <a:extLst>
            <a:ext uri="{C572A759-6A51-4108-AA02-DFA0A04FC94B}">
              <ma14:wrappingTextBoxFlag xmlns:ma14="http://schemas.microsoft.com/office/mac/drawingml/2011/main" xmlns="" val="1"/>
            </a:ext>
          </a:extLst>
        </p:spPr>
        <p:txBody>
          <a:bodyPr lIns="27093" tIns="27093" rIns="27093" bIns="27093" anchor="ctr">
            <a:spAutoFit/>
          </a:bodyPr>
          <a:lstStyle>
            <a:lvl1pPr defTabSz="800100">
              <a:defRPr sz="800">
                <a:solidFill>
                  <a:srgbClr val="000000"/>
                </a:solidFill>
                <a:latin typeface="Myriad Set Medium"/>
                <a:ea typeface="Myriad Set Medium"/>
                <a:cs typeface="Myriad Set Medium"/>
                <a:sym typeface="Myriad Set Medium"/>
              </a:defRPr>
            </a:lvl1pPr>
          </a:lstStyle>
          <a:p>
            <a:pPr lvl="0">
              <a:defRPr sz="1800"/>
            </a:pPr>
            <a:r>
              <a:rPr sz="800"/>
              <a:t>Apple ID</a:t>
            </a:r>
          </a:p>
        </p:txBody>
      </p:sp>
      <p:sp>
        <p:nvSpPr>
          <p:cNvPr id="148" name="Shape 148"/>
          <p:cNvSpPr/>
          <p:nvPr/>
        </p:nvSpPr>
        <p:spPr>
          <a:xfrm>
            <a:off x="2848186" y="5113866"/>
            <a:ext cx="806028" cy="284481"/>
          </a:xfrm>
          <a:prstGeom prst="rect">
            <a:avLst/>
          </a:prstGeom>
          <a:ln w="12700">
            <a:miter lim="400000"/>
          </a:ln>
          <a:extLst>
            <a:ext uri="{C572A759-6A51-4108-AA02-DFA0A04FC94B}">
              <ma14:wrappingTextBoxFlag xmlns:ma14="http://schemas.microsoft.com/office/mac/drawingml/2011/main" xmlns="" val="1"/>
            </a:ext>
          </a:extLst>
        </p:spPr>
        <p:txBody>
          <a:bodyPr lIns="27093" tIns="27093" rIns="27093" bIns="27093" anchor="ctr">
            <a:spAutoFit/>
          </a:bodyPr>
          <a:lstStyle>
            <a:lvl1pPr defTabSz="800100">
              <a:defRPr sz="800">
                <a:solidFill>
                  <a:srgbClr val="000000"/>
                </a:solidFill>
                <a:latin typeface="Myriad Set Medium"/>
                <a:ea typeface="Myriad Set Medium"/>
                <a:cs typeface="Myriad Set Medium"/>
                <a:sym typeface="Myriad Set Medium"/>
              </a:defRPr>
            </a:lvl1pPr>
          </a:lstStyle>
          <a:p>
            <a:pPr lvl="0">
              <a:defRPr sz="1800"/>
            </a:pPr>
            <a:r>
              <a:rPr sz="800"/>
              <a:t>Music, Videos &amp; Books</a:t>
            </a:r>
          </a:p>
        </p:txBody>
      </p:sp>
      <p:sp>
        <p:nvSpPr>
          <p:cNvPr id="149" name="Shape 149"/>
          <p:cNvSpPr/>
          <p:nvPr/>
        </p:nvSpPr>
        <p:spPr>
          <a:xfrm>
            <a:off x="3762586" y="5171440"/>
            <a:ext cx="806028" cy="169334"/>
          </a:xfrm>
          <a:prstGeom prst="rect">
            <a:avLst/>
          </a:prstGeom>
          <a:ln w="12700">
            <a:miter lim="400000"/>
          </a:ln>
          <a:extLst>
            <a:ext uri="{C572A759-6A51-4108-AA02-DFA0A04FC94B}">
              <ma14:wrappingTextBoxFlag xmlns:ma14="http://schemas.microsoft.com/office/mac/drawingml/2011/main" xmlns="" val="1"/>
            </a:ext>
          </a:extLst>
        </p:spPr>
        <p:txBody>
          <a:bodyPr lIns="27093" tIns="27093" rIns="27093" bIns="27093" anchor="ctr">
            <a:spAutoFit/>
          </a:bodyPr>
          <a:lstStyle>
            <a:lvl1pPr defTabSz="800100">
              <a:defRPr sz="800">
                <a:solidFill>
                  <a:srgbClr val="000000"/>
                </a:solidFill>
                <a:latin typeface="Myriad Set Medium"/>
                <a:ea typeface="Myriad Set Medium"/>
                <a:cs typeface="Myriad Set Medium"/>
                <a:sym typeface="Myriad Set Medium"/>
              </a:defRPr>
            </a:lvl1pPr>
          </a:lstStyle>
          <a:p>
            <a:pPr lvl="0">
              <a:defRPr sz="1800"/>
            </a:pPr>
            <a:r>
              <a:rPr sz="800"/>
              <a:t>Apps</a:t>
            </a:r>
          </a:p>
        </p:txBody>
      </p:sp>
      <p:pic>
        <p:nvPicPr>
          <p:cNvPr id="2" name="Picture 1" descr="ip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53" y="1949027"/>
            <a:ext cx="3289300" cy="2463800"/>
          </a:xfrm>
          <a:prstGeom prst="rect">
            <a:avLst/>
          </a:prstGeom>
          <a:ln>
            <a:noFill/>
          </a:ln>
          <a:effectLst>
            <a:outerShdw blurRad="190500" algn="tl" rotWithShape="0">
              <a:srgbClr val="000000">
                <a:alpha val="70000"/>
              </a:srgbClr>
            </a:outerShdw>
          </a:effectLst>
        </p:spPr>
      </p:pic>
      <p:pic>
        <p:nvPicPr>
          <p:cNvPr id="24" name="Picture 23" descr="ip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964" y="2876974"/>
            <a:ext cx="3289300" cy="2463800"/>
          </a:xfrm>
          <a:prstGeom prst="rect">
            <a:avLst/>
          </a:prstGeom>
          <a:ln>
            <a:noFill/>
          </a:ln>
          <a:effectLst>
            <a:outerShdw blurRad="190500" algn="tl" rotWithShape="0">
              <a:srgbClr val="000000">
                <a:alpha val="70000"/>
              </a:srgbClr>
            </a:outerShdw>
          </a:effectLst>
        </p:spPr>
      </p:pic>
      <p:pic>
        <p:nvPicPr>
          <p:cNvPr id="3" name="Picture 2"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336" y="5710637"/>
            <a:ext cx="3136900"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timing>
    <p:tnLst>
      <p:par>
        <p:cT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p:nvPr/>
        </p:nvSpPr>
        <p:spPr>
          <a:xfrm>
            <a:off x="697653" y="1289834"/>
            <a:ext cx="11609494" cy="584201"/>
          </a:xfrm>
          <a:prstGeom prst="rect">
            <a:avLst/>
          </a:prstGeom>
          <a:ln w="12700">
            <a:miter lim="400000"/>
          </a:ln>
          <a:extLst>
            <a:ext uri="{C572A759-6A51-4108-AA02-DFA0A04FC94B}">
              <ma14:wrappingTextBoxFlag xmlns:ma14="http://schemas.microsoft.com/office/mac/drawingml/2011/main" xmlns="" val="1"/>
            </a:ext>
          </a:extLst>
        </p:spPr>
        <p:txBody>
          <a:bodyPr lIns="27093" tIns="27093" rIns="27093" bIns="27093" anchor="ctr">
            <a:spAutoFit/>
          </a:bodyPr>
          <a:lstStyle>
            <a:lvl1pPr defTabSz="800100">
              <a:defRPr>
                <a:latin typeface="Myriad Set Medium"/>
                <a:ea typeface="Myriad Set Medium"/>
                <a:cs typeface="Myriad Set Medium"/>
                <a:sym typeface="Myriad Set Medium"/>
              </a:defRPr>
            </a:lvl1pPr>
          </a:lstStyle>
          <a:p>
            <a:pPr lvl="0">
              <a:defRPr sz="1800">
                <a:solidFill>
                  <a:srgbClr val="000000"/>
                </a:solidFill>
              </a:defRPr>
            </a:pPr>
            <a:r>
              <a:rPr sz="3800" dirty="0">
                <a:solidFill>
                  <a:srgbClr val="FFFFFF"/>
                </a:solidFill>
              </a:rPr>
              <a:t>Process overview</a:t>
            </a:r>
          </a:p>
        </p:txBody>
      </p:sp>
      <p:sp>
        <p:nvSpPr>
          <p:cNvPr id="166" name="Shape 166"/>
          <p:cNvSpPr/>
          <p:nvPr/>
        </p:nvSpPr>
        <p:spPr>
          <a:xfrm flipV="1">
            <a:off x="9454543" y="2328289"/>
            <a:ext cx="456247" cy="167538"/>
          </a:xfrm>
          <a:prstGeom prst="line">
            <a:avLst/>
          </a:prstGeom>
          <a:ln w="3175">
            <a:solidFill>
              <a:srgbClr val="AAAAAA"/>
            </a:solidFill>
            <a:custDash>
              <a:ds d="300000" sp="300000"/>
            </a:custDash>
            <a:miter lim="400000"/>
            <a:headEnd type="triangle"/>
          </a:ln>
        </p:spPr>
        <p:txBody>
          <a:bodyPr lIns="0" tIns="0" rIns="0" bIns="0"/>
          <a:lstStyle/>
          <a:p>
            <a:pPr lvl="0" algn="l" defTabSz="457200">
              <a:defRPr sz="800">
                <a:solidFill>
                  <a:srgbClr val="000000"/>
                </a:solidFill>
                <a:latin typeface="Helvetica"/>
                <a:ea typeface="Helvetica"/>
                <a:cs typeface="Helvetica"/>
                <a:sym typeface="Helvetica"/>
              </a:defRPr>
            </a:pPr>
            <a:endParaRPr/>
          </a:p>
        </p:txBody>
      </p:sp>
      <p:sp>
        <p:nvSpPr>
          <p:cNvPr id="167" name="Shape 167"/>
          <p:cNvSpPr/>
          <p:nvPr/>
        </p:nvSpPr>
        <p:spPr>
          <a:xfrm>
            <a:off x="10066719" y="1798174"/>
            <a:ext cx="995681" cy="1002454"/>
          </a:xfrm>
          <a:prstGeom prst="roundRect">
            <a:avLst>
              <a:gd name="adj" fmla="val 19133"/>
            </a:avLst>
          </a:prstGeom>
          <a:gradFill>
            <a:gsLst>
              <a:gs pos="0">
                <a:srgbClr val="343434"/>
              </a:gs>
              <a:gs pos="100000">
                <a:srgbClr val="1B1B1B"/>
              </a:gs>
            </a:gsLst>
            <a:lin ang="5400000"/>
          </a:gradFill>
          <a:ln w="12700">
            <a:solidFill>
              <a:srgbClr val="464646"/>
            </a:solidFill>
            <a:miter lim="400000"/>
          </a:ln>
        </p:spPr>
        <p:txBody>
          <a:bodyPr lIns="27093" tIns="27093" rIns="27093" bIns="27093" anchor="ctr"/>
          <a:lstStyle/>
          <a:p>
            <a:pPr lvl="0" defTabSz="800100">
              <a:defRPr sz="1200">
                <a:latin typeface="Myriad Set Text"/>
                <a:ea typeface="Myriad Set Text"/>
                <a:cs typeface="Myriad Set Text"/>
                <a:sym typeface="Myriad Set Text"/>
              </a:defRPr>
            </a:pPr>
            <a:endParaRPr/>
          </a:p>
        </p:txBody>
      </p:sp>
      <p:pic>
        <p:nvPicPr>
          <p:cNvPr id="168" name="Document-Config.png"/>
          <p:cNvPicPr/>
          <p:nvPr/>
        </p:nvPicPr>
        <p:blipFill>
          <a:blip r:embed="rId3">
            <a:extLst/>
          </a:blip>
          <a:stretch>
            <a:fillRect/>
          </a:stretch>
        </p:blipFill>
        <p:spPr>
          <a:xfrm>
            <a:off x="10251436" y="2029550"/>
            <a:ext cx="596054" cy="596054"/>
          </a:xfrm>
          <a:prstGeom prst="rect">
            <a:avLst/>
          </a:prstGeom>
          <a:ln w="12700">
            <a:miter lim="400000"/>
          </a:ln>
          <a:effectLst>
            <a:outerShdw blurRad="38100" dist="12700" dir="18360000" rotWithShape="0">
              <a:srgbClr val="000000">
                <a:alpha val="45000"/>
              </a:srgbClr>
            </a:outerShdw>
          </a:effectLst>
        </p:spPr>
      </p:pic>
      <p:sp>
        <p:nvSpPr>
          <p:cNvPr id="169" name="Shape 169"/>
          <p:cNvSpPr/>
          <p:nvPr/>
        </p:nvSpPr>
        <p:spPr>
          <a:xfrm>
            <a:off x="4892711" y="4558012"/>
            <a:ext cx="1253068" cy="1476587"/>
          </a:xfrm>
          <a:prstGeom prst="roundRect">
            <a:avLst>
              <a:gd name="adj" fmla="val 15203"/>
            </a:avLst>
          </a:prstGeom>
          <a:gradFill>
            <a:gsLst>
              <a:gs pos="0">
                <a:srgbClr val="343434"/>
              </a:gs>
              <a:gs pos="100000">
                <a:srgbClr val="1B1B1B"/>
              </a:gs>
            </a:gsLst>
            <a:lin ang="5400000"/>
          </a:gradFill>
          <a:ln w="12700">
            <a:solidFill>
              <a:srgbClr val="464646"/>
            </a:solidFill>
            <a:miter lim="400000"/>
          </a:ln>
        </p:spPr>
        <p:txBody>
          <a:bodyPr lIns="27093" tIns="27093" rIns="27093" bIns="27093" anchor="ctr"/>
          <a:lstStyle/>
          <a:p>
            <a:pPr lvl="0" defTabSz="800100">
              <a:defRPr sz="1200">
                <a:latin typeface="Myriad Set Text"/>
                <a:ea typeface="Myriad Set Text"/>
                <a:cs typeface="Myriad Set Text"/>
                <a:sym typeface="Myriad Set Text"/>
              </a:defRPr>
            </a:pPr>
            <a:endParaRPr/>
          </a:p>
        </p:txBody>
      </p:sp>
      <p:sp>
        <p:nvSpPr>
          <p:cNvPr id="170" name="Shape 170"/>
          <p:cNvSpPr/>
          <p:nvPr/>
        </p:nvSpPr>
        <p:spPr>
          <a:xfrm>
            <a:off x="11684000" y="2800628"/>
            <a:ext cx="623147" cy="4104641"/>
          </a:xfrm>
          <a:prstGeom prst="roundRect">
            <a:avLst>
              <a:gd name="adj" fmla="val 30571"/>
            </a:avLst>
          </a:prstGeom>
          <a:gradFill>
            <a:gsLst>
              <a:gs pos="0">
                <a:srgbClr val="343434"/>
              </a:gs>
              <a:gs pos="100000">
                <a:srgbClr val="1B1B1B"/>
              </a:gs>
            </a:gsLst>
            <a:lin ang="5400000"/>
          </a:gradFill>
          <a:ln w="12700">
            <a:solidFill>
              <a:srgbClr val="464646"/>
            </a:solidFill>
            <a:miter lim="400000"/>
          </a:ln>
        </p:spPr>
        <p:txBody>
          <a:bodyPr lIns="27093" tIns="27093" rIns="27093" bIns="27093" anchor="ctr"/>
          <a:lstStyle/>
          <a:p>
            <a:pPr lvl="0" defTabSz="800100">
              <a:defRPr sz="1200">
                <a:latin typeface="Myriad Set Text"/>
                <a:ea typeface="Myriad Set Text"/>
                <a:cs typeface="Myriad Set Text"/>
                <a:sym typeface="Myriad Set Text"/>
              </a:defRPr>
            </a:pPr>
            <a:endParaRPr/>
          </a:p>
        </p:txBody>
      </p:sp>
      <p:sp>
        <p:nvSpPr>
          <p:cNvPr id="171" name="Shape 171"/>
          <p:cNvSpPr/>
          <p:nvPr/>
        </p:nvSpPr>
        <p:spPr>
          <a:xfrm>
            <a:off x="6586443" y="2227970"/>
            <a:ext cx="2668079" cy="1638735"/>
          </a:xfrm>
          <a:prstGeom prst="roundRect">
            <a:avLst>
              <a:gd name="adj" fmla="val 19133"/>
            </a:avLst>
          </a:prstGeom>
          <a:gradFill>
            <a:gsLst>
              <a:gs pos="0">
                <a:srgbClr val="343434"/>
              </a:gs>
              <a:gs pos="100000">
                <a:srgbClr val="1B1B1B"/>
              </a:gs>
            </a:gsLst>
            <a:lin ang="5400000"/>
          </a:gradFill>
          <a:ln w="12700">
            <a:solidFill>
              <a:srgbClr val="464646"/>
            </a:solidFill>
            <a:miter lim="400000"/>
          </a:ln>
        </p:spPr>
        <p:txBody>
          <a:bodyPr lIns="27093" tIns="27093" rIns="27093" bIns="27093" anchor="ctr"/>
          <a:lstStyle/>
          <a:p>
            <a:pPr lvl="0" defTabSz="800100">
              <a:defRPr sz="1200">
                <a:latin typeface="Myriad Set Text"/>
                <a:ea typeface="Myriad Set Text"/>
                <a:cs typeface="Myriad Set Text"/>
                <a:sym typeface="Myriad Set Text"/>
              </a:defRPr>
            </a:pPr>
            <a:endParaRPr/>
          </a:p>
        </p:txBody>
      </p:sp>
      <p:sp>
        <p:nvSpPr>
          <p:cNvPr id="172" name="Shape 172"/>
          <p:cNvSpPr/>
          <p:nvPr/>
        </p:nvSpPr>
        <p:spPr>
          <a:xfrm>
            <a:off x="7078133" y="4626186"/>
            <a:ext cx="1334347" cy="1815254"/>
          </a:xfrm>
          <a:prstGeom prst="roundRect">
            <a:avLst>
              <a:gd name="adj" fmla="val 14277"/>
            </a:avLst>
          </a:prstGeom>
          <a:gradFill>
            <a:gsLst>
              <a:gs pos="0">
                <a:srgbClr val="343434"/>
              </a:gs>
              <a:gs pos="100000">
                <a:srgbClr val="1B1B1B"/>
              </a:gs>
            </a:gsLst>
            <a:lin ang="5400000"/>
          </a:gradFill>
          <a:ln w="12700">
            <a:solidFill>
              <a:srgbClr val="464646"/>
            </a:solidFill>
            <a:miter lim="400000"/>
          </a:ln>
        </p:spPr>
        <p:txBody>
          <a:bodyPr lIns="27093" tIns="27093" rIns="27093" bIns="27093" anchor="ctr"/>
          <a:lstStyle/>
          <a:p>
            <a:pPr lvl="0" defTabSz="800100">
              <a:defRPr sz="1200">
                <a:latin typeface="Myriad Set Text"/>
                <a:ea typeface="Myriad Set Text"/>
                <a:cs typeface="Myriad Set Text"/>
                <a:sym typeface="Myriad Set Text"/>
              </a:defRPr>
            </a:pPr>
            <a:endParaRPr/>
          </a:p>
        </p:txBody>
      </p:sp>
      <p:grpSp>
        <p:nvGrpSpPr>
          <p:cNvPr id="175" name="Group 175"/>
          <p:cNvGrpSpPr/>
          <p:nvPr/>
        </p:nvGrpSpPr>
        <p:grpSpPr>
          <a:xfrm>
            <a:off x="5007858" y="4795299"/>
            <a:ext cx="1022774" cy="1231553"/>
            <a:chOff x="0" y="0"/>
            <a:chExt cx="1022773" cy="1231551"/>
          </a:xfrm>
        </p:grpSpPr>
        <p:sp>
          <p:nvSpPr>
            <p:cNvPr id="173" name="Shape 173"/>
            <p:cNvSpPr/>
            <p:nvPr/>
          </p:nvSpPr>
          <p:spPr>
            <a:xfrm>
              <a:off x="0" y="798058"/>
              <a:ext cx="1022774" cy="4334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p>
              <a:pPr lvl="0" defTabSz="800100">
                <a:defRPr sz="1800">
                  <a:solidFill>
                    <a:srgbClr val="000000"/>
                  </a:solidFill>
                </a:defRPr>
              </a:pPr>
              <a:r>
                <a:rPr sz="1200" dirty="0">
                  <a:solidFill>
                    <a:srgbClr val="FFFFFF"/>
                  </a:solidFill>
                  <a:latin typeface="Myriad Set Semibold"/>
                  <a:ea typeface="Myriad Set Semibold"/>
                  <a:cs typeface="Myriad Set Semibold"/>
                  <a:sym typeface="Myriad Set Semibold"/>
                </a:rPr>
                <a:t>3rd Party </a:t>
              </a:r>
              <a:br>
                <a:rPr sz="1200" dirty="0">
                  <a:solidFill>
                    <a:srgbClr val="FFFFFF"/>
                  </a:solidFill>
                  <a:latin typeface="Myriad Set Semibold"/>
                  <a:ea typeface="Myriad Set Semibold"/>
                  <a:cs typeface="Myriad Set Semibold"/>
                  <a:sym typeface="Myriad Set Semibold"/>
                </a:rPr>
              </a:br>
              <a:r>
                <a:rPr sz="1200" dirty="0">
                  <a:solidFill>
                    <a:srgbClr val="FFFFFF"/>
                  </a:solidFill>
                  <a:latin typeface="Myriad Set Semibold"/>
                  <a:ea typeface="Myriad Set Semibold"/>
                  <a:cs typeface="Myriad Set Semibold"/>
                  <a:sym typeface="Myriad Set Semibold"/>
                </a:rPr>
                <a:t>MDM Server</a:t>
              </a:r>
            </a:p>
          </p:txBody>
        </p:sp>
        <p:pic>
          <p:nvPicPr>
            <p:cNvPr id="174" name="DB Active Directory.png"/>
            <p:cNvPicPr/>
            <p:nvPr/>
          </p:nvPicPr>
          <p:blipFill>
            <a:blip r:embed="rId4">
              <a:extLst/>
            </a:blip>
            <a:stretch>
              <a:fillRect/>
            </a:stretch>
          </p:blipFill>
          <p:spPr>
            <a:xfrm>
              <a:off x="143665" y="0"/>
              <a:ext cx="724748" cy="799254"/>
            </a:xfrm>
            <a:prstGeom prst="rect">
              <a:avLst/>
            </a:prstGeom>
            <a:ln w="12700" cap="flat">
              <a:noFill/>
              <a:miter lim="400000"/>
            </a:ln>
            <a:effectLst/>
          </p:spPr>
        </p:pic>
      </p:grpSp>
      <p:sp>
        <p:nvSpPr>
          <p:cNvPr id="176" name="Shape 176"/>
          <p:cNvSpPr/>
          <p:nvPr/>
        </p:nvSpPr>
        <p:spPr>
          <a:xfrm>
            <a:off x="7236066" y="5695160"/>
            <a:ext cx="1022775" cy="623147"/>
          </a:xfrm>
          <a:prstGeom prst="rect">
            <a:avLst/>
          </a:prstGeom>
          <a:ln w="12700">
            <a:miter lim="400000"/>
          </a:ln>
          <a:extLst>
            <a:ext uri="{C572A759-6A51-4108-AA02-DFA0A04FC94B}">
              <ma14:wrappingTextBoxFlag xmlns:ma14="http://schemas.microsoft.com/office/mac/drawingml/2011/main" xmlns="" val="1"/>
            </a:ext>
          </a:extLst>
        </p:spPr>
        <p:txBody>
          <a:bodyPr lIns="27093" tIns="27093" rIns="27093" bIns="27093" anchor="ctr"/>
          <a:lstStyle/>
          <a:p>
            <a:pPr lvl="0" defTabSz="800100">
              <a:defRPr sz="1800">
                <a:solidFill>
                  <a:srgbClr val="000000"/>
                </a:solidFill>
              </a:defRPr>
            </a:pPr>
            <a:r>
              <a:rPr sz="1200">
                <a:solidFill>
                  <a:srgbClr val="FFFFFF"/>
                </a:solidFill>
                <a:latin typeface="Myriad Set Semibold"/>
                <a:ea typeface="Myriad Set Semibold"/>
                <a:cs typeface="Myriad Set Semibold"/>
                <a:sym typeface="Myriad Set Semibold"/>
              </a:rPr>
              <a:t>Apple Push</a:t>
            </a:r>
          </a:p>
          <a:p>
            <a:pPr lvl="0" defTabSz="800100">
              <a:defRPr sz="1800">
                <a:solidFill>
                  <a:srgbClr val="000000"/>
                </a:solidFill>
              </a:defRPr>
            </a:pPr>
            <a:r>
              <a:rPr sz="1200">
                <a:solidFill>
                  <a:srgbClr val="FFFFFF"/>
                </a:solidFill>
                <a:latin typeface="Myriad Set Semibold"/>
                <a:ea typeface="Myriad Set Semibold"/>
                <a:cs typeface="Myriad Set Semibold"/>
                <a:sym typeface="Myriad Set Semibold"/>
              </a:rPr>
              <a:t>Notification Service</a:t>
            </a:r>
          </a:p>
        </p:txBody>
      </p:sp>
      <p:grpSp>
        <p:nvGrpSpPr>
          <p:cNvPr id="179" name="Group 179"/>
          <p:cNvGrpSpPr/>
          <p:nvPr/>
        </p:nvGrpSpPr>
        <p:grpSpPr>
          <a:xfrm>
            <a:off x="1557866" y="3555131"/>
            <a:ext cx="3403876" cy="819990"/>
            <a:chOff x="0" y="0"/>
            <a:chExt cx="3403875" cy="819988"/>
          </a:xfrm>
        </p:grpSpPr>
        <p:sp>
          <p:nvSpPr>
            <p:cNvPr id="177" name="Shape 177"/>
            <p:cNvSpPr/>
            <p:nvPr/>
          </p:nvSpPr>
          <p:spPr>
            <a:xfrm>
              <a:off x="-1" y="0"/>
              <a:ext cx="311575" cy="3115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flip="none" rotWithShape="1">
              <a:gsLst>
                <a:gs pos="0">
                  <a:srgbClr val="4EADE5"/>
                </a:gs>
                <a:gs pos="100000">
                  <a:srgbClr val="127AD0"/>
                </a:gs>
              </a:gsLst>
              <a:lin ang="5400000" scaled="0"/>
            </a:gradFill>
            <a:ln w="12700" cap="flat">
              <a:solidFill>
                <a:srgbClr val="FFFFFF"/>
              </a:solidFill>
              <a:prstDash val="solid"/>
              <a:miter lim="400000"/>
            </a:ln>
            <a:effectLst>
              <a:outerShdw blurRad="38100" dist="12700" dir="5400000" rotWithShape="0">
                <a:srgbClr val="000000">
                  <a:alpha val="45000"/>
                </a:srgbClr>
              </a:outerShdw>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lvl1pPr defTabSz="800100">
                <a:defRPr sz="1100">
                  <a:effectLst>
                    <a:outerShdw blurRad="76200" dist="38100" dir="5400000" rotWithShape="0">
                      <a:srgbClr val="000000">
                        <a:alpha val="45000"/>
                      </a:srgbClr>
                    </a:outerShdw>
                  </a:effectLst>
                  <a:latin typeface="Myriad Set Semibold"/>
                  <a:ea typeface="Myriad Set Semibold"/>
                  <a:cs typeface="Myriad Set Semibold"/>
                  <a:sym typeface="Myriad Set Semibold"/>
                </a:defRPr>
              </a:lvl1pPr>
            </a:lstStyle>
            <a:p>
              <a:pPr lvl="0">
                <a:defRPr sz="1800">
                  <a:solidFill>
                    <a:srgbClr val="000000"/>
                  </a:solidFill>
                  <a:effectLst/>
                </a:defRPr>
              </a:pPr>
              <a:r>
                <a:rPr sz="1100">
                  <a:solidFill>
                    <a:srgbClr val="FFFFFF"/>
                  </a:solidFill>
                  <a:effectLst>
                    <a:outerShdw blurRad="76200" dist="38100" dir="5400000" rotWithShape="0">
                      <a:srgbClr val="000000">
                        <a:alpha val="45000"/>
                      </a:srgbClr>
                    </a:outerShdw>
                  </a:effectLst>
                </a:rPr>
                <a:t>1</a:t>
              </a:r>
            </a:p>
          </p:txBody>
        </p:sp>
        <p:sp>
          <p:nvSpPr>
            <p:cNvPr id="178" name="Shape 178"/>
            <p:cNvSpPr/>
            <p:nvPr/>
          </p:nvSpPr>
          <p:spPr>
            <a:xfrm>
              <a:off x="471021" y="27508"/>
              <a:ext cx="2932855" cy="7924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p>
              <a:pPr lvl="0" algn="l" defTabSz="800100">
                <a:spcBef>
                  <a:spcPts val="1400"/>
                </a:spcBef>
                <a:defRPr sz="1800">
                  <a:solidFill>
                    <a:srgbClr val="000000"/>
                  </a:solidFill>
                </a:defRPr>
              </a:pPr>
              <a:r>
                <a:rPr sz="1200" dirty="0">
                  <a:solidFill>
                    <a:srgbClr val="FFFFFF"/>
                  </a:solidFill>
                  <a:latin typeface="Myriad Set Semibold"/>
                  <a:ea typeface="Myriad Set Semibold"/>
                  <a:cs typeface="Myriad Set Semibold"/>
                  <a:sym typeface="Myriad Set Semibold"/>
                </a:rPr>
                <a:t>A Configuration Profile containing MDM server information is sent to the device.</a:t>
              </a:r>
            </a:p>
            <a:p>
              <a:pPr lvl="0" algn="l" defTabSz="800100">
                <a:spcBef>
                  <a:spcPts val="500"/>
                </a:spcBef>
                <a:defRPr sz="1800">
                  <a:solidFill>
                    <a:srgbClr val="000000"/>
                  </a:solidFill>
                </a:defRPr>
              </a:pPr>
              <a:r>
                <a:rPr sz="1000" dirty="0">
                  <a:solidFill>
                    <a:srgbClr val="CBCBCB"/>
                  </a:solidFill>
                  <a:latin typeface="Myriad Set Text"/>
                  <a:ea typeface="Myriad Set Text"/>
                  <a:cs typeface="Myriad Set Text"/>
                  <a:sym typeface="Myriad Set Text"/>
                </a:rPr>
                <a:t>User is presented with information on what will be managed and/or queried by the server.</a:t>
              </a:r>
            </a:p>
          </p:txBody>
        </p:sp>
      </p:grpSp>
      <p:grpSp>
        <p:nvGrpSpPr>
          <p:cNvPr id="182" name="Group 182"/>
          <p:cNvGrpSpPr/>
          <p:nvPr/>
        </p:nvGrpSpPr>
        <p:grpSpPr>
          <a:xfrm>
            <a:off x="1560558" y="5262011"/>
            <a:ext cx="3409443" cy="649002"/>
            <a:chOff x="0" y="0"/>
            <a:chExt cx="3409441" cy="649000"/>
          </a:xfrm>
        </p:grpSpPr>
        <p:sp>
          <p:nvSpPr>
            <p:cNvPr id="180" name="Shape 180"/>
            <p:cNvSpPr/>
            <p:nvPr/>
          </p:nvSpPr>
          <p:spPr>
            <a:xfrm>
              <a:off x="-1" y="-1"/>
              <a:ext cx="311575" cy="3115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flip="none" rotWithShape="1">
              <a:gsLst>
                <a:gs pos="0">
                  <a:srgbClr val="4EADE5"/>
                </a:gs>
                <a:gs pos="100000">
                  <a:srgbClr val="127AD0"/>
                </a:gs>
              </a:gsLst>
              <a:lin ang="5400000" scaled="0"/>
            </a:gradFill>
            <a:ln w="12700" cap="flat">
              <a:solidFill>
                <a:srgbClr val="FFFFFF"/>
              </a:solidFill>
              <a:prstDash val="solid"/>
              <a:miter lim="400000"/>
            </a:ln>
            <a:effectLst>
              <a:outerShdw blurRad="38100" dist="12700" dir="5400000" rotWithShape="0">
                <a:srgbClr val="000000">
                  <a:alpha val="45000"/>
                </a:srgbClr>
              </a:outerShdw>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lvl1pPr defTabSz="800100">
                <a:defRPr sz="1100">
                  <a:effectLst>
                    <a:outerShdw blurRad="76200" dist="38100" dir="5400000" rotWithShape="0">
                      <a:srgbClr val="000000">
                        <a:alpha val="45000"/>
                      </a:srgbClr>
                    </a:outerShdw>
                  </a:effectLst>
                  <a:latin typeface="Myriad Set Semibold"/>
                  <a:ea typeface="Myriad Set Semibold"/>
                  <a:cs typeface="Myriad Set Semibold"/>
                  <a:sym typeface="Myriad Set Semibold"/>
                </a:defRPr>
              </a:lvl1pPr>
            </a:lstStyle>
            <a:p>
              <a:pPr lvl="0">
                <a:defRPr sz="1800">
                  <a:solidFill>
                    <a:srgbClr val="000000"/>
                  </a:solidFill>
                  <a:effectLst/>
                </a:defRPr>
              </a:pPr>
              <a:r>
                <a:rPr sz="1100">
                  <a:solidFill>
                    <a:srgbClr val="FFFFFF"/>
                  </a:solidFill>
                  <a:effectLst>
                    <a:outerShdw blurRad="76200" dist="38100" dir="5400000" rotWithShape="0">
                      <a:srgbClr val="000000">
                        <a:alpha val="45000"/>
                      </a:srgbClr>
                    </a:outerShdw>
                  </a:effectLst>
                </a:rPr>
                <a:t>3</a:t>
              </a:r>
            </a:p>
          </p:txBody>
        </p:sp>
        <p:sp>
          <p:nvSpPr>
            <p:cNvPr id="181" name="Shape 181"/>
            <p:cNvSpPr/>
            <p:nvPr/>
          </p:nvSpPr>
          <p:spPr>
            <a:xfrm>
              <a:off x="476588" y="19080"/>
              <a:ext cx="2932854" cy="6299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lvl1pPr algn="l" defTabSz="800100">
                <a:defRPr sz="1200">
                  <a:latin typeface="Myriad Set Semibold"/>
                  <a:ea typeface="Myriad Set Semibold"/>
                  <a:cs typeface="Myriad Set Semibold"/>
                  <a:sym typeface="Myriad Set Semibold"/>
                </a:defRPr>
              </a:lvl1pPr>
            </a:lstStyle>
            <a:p>
              <a:pPr lvl="0">
                <a:defRPr sz="1800">
                  <a:solidFill>
                    <a:srgbClr val="000000"/>
                  </a:solidFill>
                </a:defRPr>
              </a:pPr>
              <a:r>
                <a:rPr sz="1200">
                  <a:solidFill>
                    <a:srgbClr val="FFFFFF"/>
                  </a:solidFill>
                </a:rPr>
                <a:t>Device enrollment takes place as the profile is installed. The server validates device and allows access.</a:t>
              </a:r>
            </a:p>
          </p:txBody>
        </p:sp>
      </p:grpSp>
      <p:grpSp>
        <p:nvGrpSpPr>
          <p:cNvPr id="185" name="Group 185"/>
          <p:cNvGrpSpPr/>
          <p:nvPr/>
        </p:nvGrpSpPr>
        <p:grpSpPr>
          <a:xfrm>
            <a:off x="1560558" y="6115451"/>
            <a:ext cx="3450083" cy="478201"/>
            <a:chOff x="0" y="0"/>
            <a:chExt cx="3450081" cy="478200"/>
          </a:xfrm>
        </p:grpSpPr>
        <p:sp>
          <p:nvSpPr>
            <p:cNvPr id="183" name="Shape 183"/>
            <p:cNvSpPr/>
            <p:nvPr/>
          </p:nvSpPr>
          <p:spPr>
            <a:xfrm>
              <a:off x="0" y="0"/>
              <a:ext cx="311574" cy="3115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flip="none" rotWithShape="1">
              <a:gsLst>
                <a:gs pos="0">
                  <a:srgbClr val="4EADE5"/>
                </a:gs>
                <a:gs pos="100000">
                  <a:srgbClr val="127AD0"/>
                </a:gs>
              </a:gsLst>
              <a:lin ang="5400000" scaled="0"/>
            </a:gradFill>
            <a:ln w="12700" cap="flat">
              <a:solidFill>
                <a:srgbClr val="FFFFFF"/>
              </a:solidFill>
              <a:prstDash val="solid"/>
              <a:miter lim="400000"/>
            </a:ln>
            <a:effectLst>
              <a:outerShdw blurRad="38100" dist="12700" dir="5400000" rotWithShape="0">
                <a:srgbClr val="000000">
                  <a:alpha val="45000"/>
                </a:srgbClr>
              </a:outerShdw>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lvl1pPr defTabSz="800100">
                <a:defRPr sz="1100">
                  <a:effectLst>
                    <a:outerShdw blurRad="76200" dist="38100" dir="5400000" rotWithShape="0">
                      <a:srgbClr val="000000">
                        <a:alpha val="45000"/>
                      </a:srgbClr>
                    </a:outerShdw>
                  </a:effectLst>
                  <a:latin typeface="Myriad Set Semibold"/>
                  <a:ea typeface="Myriad Set Semibold"/>
                  <a:cs typeface="Myriad Set Semibold"/>
                  <a:sym typeface="Myriad Set Semibold"/>
                </a:defRPr>
              </a:lvl1pPr>
            </a:lstStyle>
            <a:p>
              <a:pPr lvl="0">
                <a:defRPr sz="1800">
                  <a:solidFill>
                    <a:srgbClr val="000000"/>
                  </a:solidFill>
                  <a:effectLst/>
                </a:defRPr>
              </a:pPr>
              <a:r>
                <a:rPr sz="1100">
                  <a:solidFill>
                    <a:srgbClr val="FFFFFF"/>
                  </a:solidFill>
                  <a:effectLst>
                    <a:outerShdw blurRad="76200" dist="38100" dir="5400000" rotWithShape="0">
                      <a:srgbClr val="000000">
                        <a:alpha val="45000"/>
                      </a:srgbClr>
                    </a:outerShdw>
                  </a:effectLst>
                </a:rPr>
                <a:t>4</a:t>
              </a:r>
            </a:p>
          </p:txBody>
        </p:sp>
        <p:sp>
          <p:nvSpPr>
            <p:cNvPr id="184" name="Shape 184"/>
            <p:cNvSpPr/>
            <p:nvPr/>
          </p:nvSpPr>
          <p:spPr>
            <a:xfrm>
              <a:off x="476588" y="31160"/>
              <a:ext cx="2973494"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lvl1pPr algn="l" defTabSz="800100">
                <a:defRPr sz="1200">
                  <a:latin typeface="Myriad Set Semibold"/>
                  <a:ea typeface="Myriad Set Semibold"/>
                  <a:cs typeface="Myriad Set Semibold"/>
                  <a:sym typeface="Myriad Set Semibold"/>
                </a:defRPr>
              </a:lvl1pPr>
            </a:lstStyle>
            <a:p>
              <a:pPr lvl="0">
                <a:defRPr sz="1800">
                  <a:solidFill>
                    <a:srgbClr val="000000"/>
                  </a:solidFill>
                </a:defRPr>
              </a:pPr>
              <a:r>
                <a:rPr sz="1200">
                  <a:solidFill>
                    <a:srgbClr val="FFFFFF"/>
                  </a:solidFill>
                </a:rPr>
                <a:t>Server sends push notification prompting device to check-in for tasks or queries.</a:t>
              </a:r>
            </a:p>
          </p:txBody>
        </p:sp>
      </p:grpSp>
      <p:grpSp>
        <p:nvGrpSpPr>
          <p:cNvPr id="188" name="Group 188"/>
          <p:cNvGrpSpPr/>
          <p:nvPr/>
        </p:nvGrpSpPr>
        <p:grpSpPr>
          <a:xfrm>
            <a:off x="1560558" y="6799558"/>
            <a:ext cx="3584549" cy="643867"/>
            <a:chOff x="0" y="0"/>
            <a:chExt cx="3584548" cy="643866"/>
          </a:xfrm>
        </p:grpSpPr>
        <p:sp>
          <p:nvSpPr>
            <p:cNvPr id="186" name="Shape 186"/>
            <p:cNvSpPr/>
            <p:nvPr/>
          </p:nvSpPr>
          <p:spPr>
            <a:xfrm>
              <a:off x="-1" y="-1"/>
              <a:ext cx="311575" cy="3115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flip="none" rotWithShape="1">
              <a:gsLst>
                <a:gs pos="0">
                  <a:srgbClr val="4EADE5"/>
                </a:gs>
                <a:gs pos="100000">
                  <a:srgbClr val="127AD0"/>
                </a:gs>
              </a:gsLst>
              <a:lin ang="5400000" scaled="0"/>
            </a:gradFill>
            <a:ln w="12700" cap="flat">
              <a:solidFill>
                <a:srgbClr val="FFFFFF"/>
              </a:solidFill>
              <a:prstDash val="solid"/>
              <a:miter lim="400000"/>
            </a:ln>
            <a:effectLst>
              <a:outerShdw blurRad="38100" dist="12700" dir="5400000" rotWithShape="0">
                <a:srgbClr val="000000">
                  <a:alpha val="45000"/>
                </a:srgbClr>
              </a:outerShdw>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lvl1pPr defTabSz="800100">
                <a:defRPr sz="1100">
                  <a:effectLst>
                    <a:outerShdw blurRad="76200" dist="38100" dir="5400000" rotWithShape="0">
                      <a:srgbClr val="000000">
                        <a:alpha val="45000"/>
                      </a:srgbClr>
                    </a:outerShdw>
                  </a:effectLst>
                  <a:latin typeface="Myriad Set Semibold"/>
                  <a:ea typeface="Myriad Set Semibold"/>
                  <a:cs typeface="Myriad Set Semibold"/>
                  <a:sym typeface="Myriad Set Semibold"/>
                </a:defRPr>
              </a:lvl1pPr>
            </a:lstStyle>
            <a:p>
              <a:pPr lvl="0">
                <a:defRPr sz="1800">
                  <a:solidFill>
                    <a:srgbClr val="000000"/>
                  </a:solidFill>
                  <a:effectLst/>
                </a:defRPr>
              </a:pPr>
              <a:r>
                <a:rPr sz="1100">
                  <a:solidFill>
                    <a:srgbClr val="FFFFFF"/>
                  </a:solidFill>
                  <a:effectLst>
                    <a:outerShdw blurRad="76200" dist="38100" dir="5400000" rotWithShape="0">
                      <a:srgbClr val="000000">
                        <a:alpha val="45000"/>
                      </a:srgbClr>
                    </a:outerShdw>
                  </a:effectLst>
                </a:rPr>
                <a:t>5</a:t>
              </a:r>
            </a:p>
          </p:txBody>
        </p:sp>
        <p:sp>
          <p:nvSpPr>
            <p:cNvPr id="187" name="Shape 187"/>
            <p:cNvSpPr/>
            <p:nvPr/>
          </p:nvSpPr>
          <p:spPr>
            <a:xfrm>
              <a:off x="475587" y="20719"/>
              <a:ext cx="3108962" cy="6231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lvl1pPr algn="l" defTabSz="800100">
                <a:defRPr sz="1200">
                  <a:latin typeface="Myriad Set Semibold"/>
                  <a:ea typeface="Myriad Set Semibold"/>
                  <a:cs typeface="Myriad Set Semibold"/>
                  <a:sym typeface="Myriad Set Semibold"/>
                </a:defRPr>
              </a:lvl1pPr>
            </a:lstStyle>
            <a:p>
              <a:pPr lvl="0">
                <a:defRPr sz="1800">
                  <a:solidFill>
                    <a:srgbClr val="000000"/>
                  </a:solidFill>
                </a:defRPr>
              </a:pPr>
              <a:r>
                <a:rPr sz="1200">
                  <a:solidFill>
                    <a:srgbClr val="FFFFFF"/>
                  </a:solidFill>
                </a:rPr>
                <a:t>Device connects directly to server over HTTPS. Server sends down commands or requests information.</a:t>
              </a:r>
            </a:p>
          </p:txBody>
        </p:sp>
      </p:grpSp>
      <p:sp>
        <p:nvSpPr>
          <p:cNvPr id="189" name="Shape 189"/>
          <p:cNvSpPr/>
          <p:nvPr/>
        </p:nvSpPr>
        <p:spPr>
          <a:xfrm>
            <a:off x="11684000" y="2495827"/>
            <a:ext cx="636695" cy="304801"/>
          </a:xfrm>
          <a:prstGeom prst="rect">
            <a:avLst/>
          </a:prstGeom>
          <a:ln w="12700">
            <a:miter lim="400000"/>
          </a:ln>
          <a:effectLst>
            <a:outerShdw blurRad="38100" dist="12700" dir="5400000" rotWithShape="0">
              <a:srgbClr val="000000">
                <a:alpha val="45000"/>
              </a:srgbClr>
            </a:outerShdw>
          </a:effectLst>
          <a:extLst>
            <a:ext uri="{C572A759-6A51-4108-AA02-DFA0A04FC94B}">
              <ma14:wrappingTextBoxFlag xmlns:ma14="http://schemas.microsoft.com/office/mac/drawingml/2011/main" xmlns="" val="1"/>
            </a:ext>
          </a:extLst>
        </p:spPr>
        <p:txBody>
          <a:bodyPr lIns="27093" tIns="27093" rIns="27093" bIns="27093" anchor="ctr"/>
          <a:lstStyle>
            <a:lvl1pPr defTabSz="800100">
              <a:defRPr sz="1200">
                <a:solidFill>
                  <a:srgbClr val="A81703"/>
                </a:solidFill>
                <a:latin typeface="Myriad Set Semibold"/>
                <a:ea typeface="Myriad Set Semibold"/>
                <a:cs typeface="Myriad Set Semibold"/>
                <a:sym typeface="Myriad Set Semibold"/>
              </a:defRPr>
            </a:lvl1pPr>
          </a:lstStyle>
          <a:p>
            <a:pPr lvl="0">
              <a:defRPr sz="1800">
                <a:solidFill>
                  <a:srgbClr val="000000"/>
                </a:solidFill>
              </a:defRPr>
            </a:pPr>
            <a:r>
              <a:rPr sz="1200" dirty="0">
                <a:solidFill>
                  <a:srgbClr val="A81703"/>
                </a:solidFill>
              </a:rPr>
              <a:t>Firewall</a:t>
            </a:r>
          </a:p>
        </p:txBody>
      </p:sp>
      <p:sp>
        <p:nvSpPr>
          <p:cNvPr id="190" name="Shape 190"/>
          <p:cNvSpPr/>
          <p:nvPr/>
        </p:nvSpPr>
        <p:spPr>
          <a:xfrm>
            <a:off x="12091272" y="2119946"/>
            <a:ext cx="1" cy="3481953"/>
          </a:xfrm>
          <a:prstGeom prst="line">
            <a:avLst/>
          </a:prstGeom>
          <a:ln w="63500">
            <a:solidFill>
              <a:srgbClr val="A81703"/>
            </a:solidFill>
            <a:prstDash val="sysDot"/>
            <a:miter lim="400000"/>
          </a:ln>
          <a:effectLst>
            <a:outerShdw blurRad="38100" dist="12700" dir="5400000" rotWithShape="0">
              <a:srgbClr val="000000">
                <a:alpha val="45000"/>
              </a:srgbClr>
            </a:outerShdw>
          </a:effectLst>
        </p:spPr>
        <p:txBody>
          <a:bodyPr lIns="0" tIns="0" rIns="0" bIns="0"/>
          <a:lstStyle/>
          <a:p>
            <a:pPr lvl="0" algn="l" defTabSz="457200">
              <a:defRPr sz="800">
                <a:solidFill>
                  <a:srgbClr val="000000"/>
                </a:solidFill>
                <a:latin typeface="Helvetica"/>
                <a:ea typeface="Helvetica"/>
                <a:cs typeface="Helvetica"/>
                <a:sym typeface="Helvetica"/>
              </a:defRPr>
            </a:pPr>
            <a:endParaRPr/>
          </a:p>
        </p:txBody>
      </p:sp>
      <p:sp>
        <p:nvSpPr>
          <p:cNvPr id="191" name="Shape 191"/>
          <p:cNvSpPr/>
          <p:nvPr/>
        </p:nvSpPr>
        <p:spPr>
          <a:xfrm flipH="1">
            <a:off x="6497502" y="5288821"/>
            <a:ext cx="906634" cy="1"/>
          </a:xfrm>
          <a:prstGeom prst="line">
            <a:avLst/>
          </a:prstGeom>
          <a:ln w="3175">
            <a:solidFill>
              <a:srgbClr val="AAAAAA"/>
            </a:solidFill>
            <a:custDash>
              <a:ds d="300000" sp="300000"/>
            </a:custDash>
            <a:miter lim="400000"/>
            <a:headEnd type="triangle"/>
          </a:ln>
        </p:spPr>
        <p:txBody>
          <a:bodyPr lIns="0" tIns="0" rIns="0" bIns="0"/>
          <a:lstStyle/>
          <a:p>
            <a:pPr lvl="0" algn="l" defTabSz="457200">
              <a:defRPr sz="800">
                <a:solidFill>
                  <a:srgbClr val="000000"/>
                </a:solidFill>
                <a:latin typeface="Helvetica"/>
                <a:ea typeface="Helvetica"/>
                <a:cs typeface="Helvetica"/>
                <a:sym typeface="Helvetica"/>
              </a:defRPr>
            </a:pPr>
            <a:endParaRPr/>
          </a:p>
        </p:txBody>
      </p:sp>
      <p:sp>
        <p:nvSpPr>
          <p:cNvPr id="192" name="Shape 192"/>
          <p:cNvSpPr/>
          <p:nvPr/>
        </p:nvSpPr>
        <p:spPr>
          <a:xfrm flipH="1" flipV="1">
            <a:off x="8580784" y="5261942"/>
            <a:ext cx="873759" cy="68"/>
          </a:xfrm>
          <a:prstGeom prst="line">
            <a:avLst/>
          </a:prstGeom>
          <a:ln w="3175">
            <a:solidFill>
              <a:srgbClr val="AAAAAA"/>
            </a:solidFill>
            <a:custDash>
              <a:ds d="300000" sp="300000"/>
            </a:custDash>
            <a:miter lim="400000"/>
            <a:headEnd type="triangle"/>
          </a:ln>
        </p:spPr>
        <p:txBody>
          <a:bodyPr lIns="0" tIns="0" rIns="0" bIns="0"/>
          <a:lstStyle/>
          <a:p>
            <a:pPr lvl="0" algn="l" defTabSz="457200">
              <a:defRPr sz="800">
                <a:solidFill>
                  <a:srgbClr val="000000"/>
                </a:solidFill>
                <a:latin typeface="Helvetica"/>
                <a:ea typeface="Helvetica"/>
                <a:cs typeface="Helvetica"/>
                <a:sym typeface="Helvetica"/>
              </a:defRPr>
            </a:pPr>
            <a:endParaRPr/>
          </a:p>
        </p:txBody>
      </p:sp>
      <p:sp>
        <p:nvSpPr>
          <p:cNvPr id="193" name="Shape 193"/>
          <p:cNvSpPr/>
          <p:nvPr/>
        </p:nvSpPr>
        <p:spPr>
          <a:xfrm>
            <a:off x="6324285" y="4118186"/>
            <a:ext cx="1431182" cy="6624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7361" y="0"/>
                  <a:pt x="21600" y="0"/>
                </a:cubicBezTo>
              </a:path>
            </a:pathLst>
          </a:custGeom>
          <a:ln w="3175">
            <a:solidFill>
              <a:srgbClr val="AAAAAA"/>
            </a:solidFill>
            <a:custDash>
              <a:ds d="300000" sp="300000"/>
            </a:custDash>
            <a:miter lim="400000"/>
            <a:headEnd type="triangle"/>
          </a:ln>
        </p:spPr>
        <p:txBody>
          <a:bodyPr lIns="0" tIns="0" rIns="0" bIns="0" anchor="ctr"/>
          <a:lstStyle/>
          <a:p>
            <a:pPr lvl="0" defTabSz="457200">
              <a:defRPr sz="800">
                <a:solidFill>
                  <a:srgbClr val="000000"/>
                </a:solidFill>
                <a:latin typeface="Helvetica"/>
                <a:ea typeface="Helvetica"/>
                <a:cs typeface="Helvetica"/>
                <a:sym typeface="Helvetica"/>
              </a:defRPr>
            </a:pPr>
            <a:endParaRPr/>
          </a:p>
        </p:txBody>
      </p:sp>
      <p:sp>
        <p:nvSpPr>
          <p:cNvPr id="194" name="Shape 194"/>
          <p:cNvSpPr/>
          <p:nvPr/>
        </p:nvSpPr>
        <p:spPr>
          <a:xfrm>
            <a:off x="7746685" y="4118186"/>
            <a:ext cx="1427933" cy="662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50" y="0"/>
                  <a:pt x="21600" y="21600"/>
                  <a:pt x="21600" y="21600"/>
                </a:cubicBezTo>
              </a:path>
            </a:pathLst>
          </a:custGeom>
          <a:ln w="3175">
            <a:solidFill>
              <a:srgbClr val="AAAAAA"/>
            </a:solidFill>
            <a:custDash>
              <a:ds d="300000" sp="300000"/>
            </a:custDash>
            <a:miter lim="400000"/>
            <a:tailEnd type="stealth"/>
          </a:ln>
        </p:spPr>
        <p:txBody>
          <a:bodyPr lIns="0" tIns="0" rIns="0" bIns="0" anchor="ctr"/>
          <a:lstStyle/>
          <a:p>
            <a:pPr lvl="0" defTabSz="457200">
              <a:defRPr sz="800">
                <a:solidFill>
                  <a:srgbClr val="000000"/>
                </a:solidFill>
                <a:latin typeface="Helvetica"/>
                <a:ea typeface="Helvetica"/>
                <a:cs typeface="Helvetica"/>
                <a:sym typeface="Helvetica"/>
              </a:defRPr>
            </a:pPr>
            <a:endParaRPr/>
          </a:p>
        </p:txBody>
      </p:sp>
      <p:sp>
        <p:nvSpPr>
          <p:cNvPr id="195" name="Shape 195"/>
          <p:cNvSpPr/>
          <p:nvPr/>
        </p:nvSpPr>
        <p:spPr>
          <a:xfrm rot="10800000">
            <a:off x="7743438" y="6285653"/>
            <a:ext cx="1431182" cy="6624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7361" y="0"/>
                  <a:pt x="21600" y="0"/>
                </a:cubicBezTo>
              </a:path>
            </a:pathLst>
          </a:custGeom>
          <a:ln w="3175">
            <a:solidFill>
              <a:srgbClr val="AAAAAA"/>
            </a:solidFill>
            <a:custDash>
              <a:ds d="300000" sp="300000"/>
            </a:custDash>
            <a:miter lim="400000"/>
            <a:headEnd type="triangle"/>
          </a:ln>
        </p:spPr>
        <p:txBody>
          <a:bodyPr lIns="0" tIns="0" rIns="0" bIns="0" anchor="ctr"/>
          <a:lstStyle/>
          <a:p>
            <a:pPr lvl="0" defTabSz="457200">
              <a:defRPr sz="800">
                <a:solidFill>
                  <a:srgbClr val="000000"/>
                </a:solidFill>
                <a:latin typeface="Helvetica"/>
                <a:ea typeface="Helvetica"/>
                <a:cs typeface="Helvetica"/>
                <a:sym typeface="Helvetica"/>
              </a:defRPr>
            </a:pPr>
            <a:endParaRPr/>
          </a:p>
        </p:txBody>
      </p:sp>
      <p:sp>
        <p:nvSpPr>
          <p:cNvPr id="196" name="Shape 196"/>
          <p:cNvSpPr/>
          <p:nvPr/>
        </p:nvSpPr>
        <p:spPr>
          <a:xfrm rot="10800000">
            <a:off x="6324286" y="6285653"/>
            <a:ext cx="1427933" cy="662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50" y="0"/>
                  <a:pt x="21600" y="21600"/>
                  <a:pt x="21600" y="21600"/>
                </a:cubicBezTo>
              </a:path>
            </a:pathLst>
          </a:custGeom>
          <a:ln w="3175">
            <a:solidFill>
              <a:srgbClr val="AAAAAA"/>
            </a:solidFill>
            <a:custDash>
              <a:ds d="300000" sp="300000"/>
            </a:custDash>
            <a:miter lim="400000"/>
            <a:tailEnd type="stealth"/>
          </a:ln>
        </p:spPr>
        <p:txBody>
          <a:bodyPr lIns="0" tIns="0" rIns="0" bIns="0" anchor="ctr"/>
          <a:lstStyle/>
          <a:p>
            <a:pPr lvl="0" defTabSz="457200">
              <a:defRPr sz="800">
                <a:solidFill>
                  <a:srgbClr val="000000"/>
                </a:solidFill>
                <a:latin typeface="Helvetica"/>
                <a:ea typeface="Helvetica"/>
                <a:cs typeface="Helvetica"/>
                <a:sym typeface="Helvetica"/>
              </a:defRPr>
            </a:pPr>
            <a:endParaRPr/>
          </a:p>
        </p:txBody>
      </p:sp>
      <p:pic>
        <p:nvPicPr>
          <p:cNvPr id="197" name="DB Active Directory.png"/>
          <p:cNvPicPr/>
          <p:nvPr/>
        </p:nvPicPr>
        <p:blipFill>
          <a:blip r:embed="rId4">
            <a:extLst/>
          </a:blip>
          <a:stretch>
            <a:fillRect/>
          </a:stretch>
        </p:blipFill>
        <p:spPr>
          <a:xfrm>
            <a:off x="7382933" y="4850463"/>
            <a:ext cx="724747" cy="799255"/>
          </a:xfrm>
          <a:prstGeom prst="rect">
            <a:avLst/>
          </a:prstGeom>
          <a:ln w="12700">
            <a:miter lim="400000"/>
          </a:ln>
        </p:spPr>
      </p:pic>
      <p:grpSp>
        <p:nvGrpSpPr>
          <p:cNvPr id="200" name="Group 200"/>
          <p:cNvGrpSpPr/>
          <p:nvPr/>
        </p:nvGrpSpPr>
        <p:grpSpPr>
          <a:xfrm>
            <a:off x="1557866" y="4578773"/>
            <a:ext cx="3412829" cy="478201"/>
            <a:chOff x="0" y="0"/>
            <a:chExt cx="3412828" cy="478200"/>
          </a:xfrm>
        </p:grpSpPr>
        <p:sp>
          <p:nvSpPr>
            <p:cNvPr id="198" name="Shape 198"/>
            <p:cNvSpPr/>
            <p:nvPr/>
          </p:nvSpPr>
          <p:spPr>
            <a:xfrm>
              <a:off x="0" y="0"/>
              <a:ext cx="311574" cy="3115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flip="none" rotWithShape="1">
              <a:gsLst>
                <a:gs pos="0">
                  <a:srgbClr val="4EADE5"/>
                </a:gs>
                <a:gs pos="100000">
                  <a:srgbClr val="127AD0"/>
                </a:gs>
              </a:gsLst>
              <a:lin ang="5400000" scaled="0"/>
            </a:gradFill>
            <a:ln w="12700" cap="flat">
              <a:solidFill>
                <a:srgbClr val="FFFFFF"/>
              </a:solidFill>
              <a:prstDash val="solid"/>
              <a:miter lim="400000"/>
            </a:ln>
            <a:effectLst>
              <a:outerShdw blurRad="38100" dist="12700" dir="5400000" rotWithShape="0">
                <a:srgbClr val="000000">
                  <a:alpha val="45000"/>
                </a:srgbClr>
              </a:outerShdw>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lvl1pPr defTabSz="800100">
                <a:defRPr sz="1100">
                  <a:effectLst>
                    <a:outerShdw blurRad="76200" dist="38100" dir="5400000" rotWithShape="0">
                      <a:srgbClr val="000000">
                        <a:alpha val="45000"/>
                      </a:srgbClr>
                    </a:outerShdw>
                  </a:effectLst>
                  <a:latin typeface="Myriad Set Semibold"/>
                  <a:ea typeface="Myriad Set Semibold"/>
                  <a:cs typeface="Myriad Set Semibold"/>
                  <a:sym typeface="Myriad Set Semibold"/>
                </a:defRPr>
              </a:lvl1pPr>
            </a:lstStyle>
            <a:p>
              <a:pPr lvl="0">
                <a:defRPr sz="1800">
                  <a:solidFill>
                    <a:srgbClr val="000000"/>
                  </a:solidFill>
                  <a:effectLst/>
                </a:defRPr>
              </a:pPr>
              <a:r>
                <a:rPr sz="1100">
                  <a:solidFill>
                    <a:srgbClr val="FFFFFF"/>
                  </a:solidFill>
                  <a:effectLst>
                    <a:outerShdw blurRad="76200" dist="38100" dir="5400000" rotWithShape="0">
                      <a:srgbClr val="000000">
                        <a:alpha val="45000"/>
                      </a:srgbClr>
                    </a:outerShdw>
                  </a:effectLst>
                </a:rPr>
                <a:t>2</a:t>
              </a:r>
            </a:p>
          </p:txBody>
        </p:sp>
        <p:sp>
          <p:nvSpPr>
            <p:cNvPr id="199" name="Shape 199"/>
            <p:cNvSpPr/>
            <p:nvPr/>
          </p:nvSpPr>
          <p:spPr>
            <a:xfrm>
              <a:off x="479974" y="31160"/>
              <a:ext cx="2932855"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lvl1pPr algn="l" defTabSz="800100">
                <a:defRPr sz="1200">
                  <a:latin typeface="Myriad Set Semibold"/>
                  <a:ea typeface="Myriad Set Semibold"/>
                  <a:cs typeface="Myriad Set Semibold"/>
                  <a:sym typeface="Myriad Set Semibold"/>
                </a:defRPr>
              </a:lvl1pPr>
            </a:lstStyle>
            <a:p>
              <a:pPr lvl="0">
                <a:defRPr sz="1800">
                  <a:solidFill>
                    <a:srgbClr val="000000"/>
                  </a:solidFill>
                </a:defRPr>
              </a:pPr>
              <a:r>
                <a:rPr sz="1200" dirty="0">
                  <a:solidFill>
                    <a:srgbClr val="FFFFFF"/>
                  </a:solidFill>
                </a:rPr>
                <a:t>User installs profile to opt-in to device being managed.</a:t>
              </a:r>
            </a:p>
          </p:txBody>
        </p:sp>
      </p:grpSp>
      <p:sp>
        <p:nvSpPr>
          <p:cNvPr id="201" name="Shape 201"/>
          <p:cNvSpPr>
            <a:spLocks noGrp="1"/>
          </p:cNvSpPr>
          <p:nvPr>
            <p:ph type="title"/>
          </p:nvPr>
        </p:nvSpPr>
        <p:spPr>
          <a:xfrm>
            <a:off x="697653" y="458579"/>
            <a:ext cx="11609494" cy="1022980"/>
          </a:xfrm>
          <a:prstGeom prst="rect">
            <a:avLst/>
          </a:prstGeom>
        </p:spPr>
        <p:txBody>
          <a:bodyPr/>
          <a:lstStyle/>
          <a:p>
            <a:pPr lvl="0" algn="ctr">
              <a:defRPr sz="1800">
                <a:solidFill>
                  <a:srgbClr val="000000"/>
                </a:solidFill>
              </a:defRPr>
            </a:pPr>
            <a:r>
              <a:rPr sz="5400" dirty="0">
                <a:solidFill>
                  <a:srgbClr val="FFFFFF"/>
                </a:solidFill>
              </a:rPr>
              <a:t>Mobile </a:t>
            </a:r>
            <a:r>
              <a:rPr sz="5400" dirty="0" smtClean="0">
                <a:solidFill>
                  <a:srgbClr val="FFFFFF"/>
                </a:solidFill>
              </a:rPr>
              <a:t>Device</a:t>
            </a:r>
            <a:r>
              <a:rPr lang="en-US" sz="5400" dirty="0" smtClean="0">
                <a:solidFill>
                  <a:srgbClr val="FFFFFF"/>
                </a:solidFill>
              </a:rPr>
              <a:t> </a:t>
            </a:r>
            <a:r>
              <a:rPr sz="5400" dirty="0" smtClean="0">
                <a:solidFill>
                  <a:srgbClr val="FFFFFF"/>
                </a:solidFill>
              </a:rPr>
              <a:t>Management</a:t>
            </a:r>
            <a:endParaRPr sz="5400" dirty="0">
              <a:solidFill>
                <a:srgbClr val="FFFFFF"/>
              </a:solidFill>
            </a:endParaRPr>
          </a:p>
        </p:txBody>
      </p:sp>
      <p:pic>
        <p:nvPicPr>
          <p:cNvPr id="2" name="Picture 1" descr="Fire Engine.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0528" y="2241106"/>
            <a:ext cx="2159000" cy="162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2" name="iPad_icon.png"/>
          <p:cNvPicPr/>
          <p:nvPr/>
        </p:nvPicPr>
        <p:blipFill>
          <a:blip r:embed="rId6">
            <a:extLst/>
          </a:blip>
          <a:stretch>
            <a:fillRect/>
          </a:stretch>
        </p:blipFill>
        <p:spPr>
          <a:xfrm>
            <a:off x="8665241" y="2227970"/>
            <a:ext cx="589281" cy="759382"/>
          </a:xfrm>
          <a:prstGeom prst="rect">
            <a:avLst/>
          </a:prstGeom>
          <a:ln w="12700">
            <a:miter lim="400000"/>
          </a:ln>
          <a:effectLst>
            <a:outerShdw blurRad="38100" dist="12700" dir="18360000" rotWithShape="0">
              <a:srgbClr val="000000">
                <a:alpha val="45000"/>
              </a:srgbClr>
            </a:outerShdw>
          </a:effectLst>
        </p:spPr>
      </p:pic>
      <p:sp>
        <p:nvSpPr>
          <p:cNvPr id="41" name="Shape 191"/>
          <p:cNvSpPr/>
          <p:nvPr/>
        </p:nvSpPr>
        <p:spPr>
          <a:xfrm flipV="1">
            <a:off x="5565482" y="3187389"/>
            <a:ext cx="932020" cy="1187731"/>
          </a:xfrm>
          <a:prstGeom prst="line">
            <a:avLst/>
          </a:prstGeom>
          <a:ln w="3175">
            <a:solidFill>
              <a:srgbClr val="AAAAAA"/>
            </a:solidFill>
            <a:custDash>
              <a:ds d="300000" sp="300000"/>
            </a:custDash>
            <a:miter lim="400000"/>
            <a:headEnd type="triangle"/>
          </a:ln>
        </p:spPr>
        <p:txBody>
          <a:bodyPr lIns="0" tIns="0" rIns="0" bIns="0"/>
          <a:lstStyle/>
          <a:p>
            <a:pPr lvl="0" algn="l" defTabSz="457200">
              <a:defRPr sz="800">
                <a:solidFill>
                  <a:srgbClr val="000000"/>
                </a:solidFill>
                <a:latin typeface="Helvetica"/>
                <a:ea typeface="Helvetica"/>
                <a:cs typeface="Helvetica"/>
                <a:sym typeface="Helvetica"/>
              </a:defRPr>
            </a:pPr>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p:nvPr/>
        </p:nvSpPr>
        <p:spPr>
          <a:xfrm>
            <a:off x="697653" y="1477969"/>
            <a:ext cx="11609494" cy="584201"/>
          </a:xfrm>
          <a:prstGeom prst="rect">
            <a:avLst/>
          </a:prstGeom>
          <a:ln w="12700">
            <a:miter lim="400000"/>
          </a:ln>
          <a:extLst>
            <a:ext uri="{C572A759-6A51-4108-AA02-DFA0A04FC94B}">
              <ma14:wrappingTextBoxFlag xmlns:ma14="http://schemas.microsoft.com/office/mac/drawingml/2011/main" xmlns="" val="1"/>
            </a:ext>
          </a:extLst>
        </p:spPr>
        <p:txBody>
          <a:bodyPr lIns="27093" tIns="27093" rIns="27093" bIns="27093" anchor="ctr">
            <a:spAutoFit/>
          </a:bodyPr>
          <a:lstStyle>
            <a:lvl1pPr defTabSz="800100">
              <a:defRPr>
                <a:latin typeface="Myriad Set Medium"/>
                <a:ea typeface="Myriad Set Medium"/>
                <a:cs typeface="Myriad Set Medium"/>
                <a:sym typeface="Myriad Set Medium"/>
              </a:defRPr>
            </a:lvl1pPr>
          </a:lstStyle>
          <a:p>
            <a:pPr lvl="0">
              <a:defRPr sz="1800">
                <a:solidFill>
                  <a:srgbClr val="000000"/>
                </a:solidFill>
              </a:defRPr>
            </a:pPr>
            <a:r>
              <a:rPr sz="3800" dirty="0">
                <a:solidFill>
                  <a:srgbClr val="FFFFFF"/>
                </a:solidFill>
              </a:rPr>
              <a:t>Process overview</a:t>
            </a:r>
          </a:p>
        </p:txBody>
      </p:sp>
      <p:sp>
        <p:nvSpPr>
          <p:cNvPr id="207" name="Shape 207"/>
          <p:cNvSpPr/>
          <p:nvPr/>
        </p:nvSpPr>
        <p:spPr>
          <a:xfrm flipV="1">
            <a:off x="5600097" y="3350419"/>
            <a:ext cx="1" cy="679779"/>
          </a:xfrm>
          <a:prstGeom prst="line">
            <a:avLst/>
          </a:prstGeom>
          <a:ln w="3175">
            <a:solidFill>
              <a:srgbClr val="AAAAAA"/>
            </a:solidFill>
            <a:custDash>
              <a:ds d="300000" sp="300000"/>
            </a:custDash>
            <a:miter lim="400000"/>
            <a:headEnd type="triangle"/>
          </a:ln>
        </p:spPr>
        <p:txBody>
          <a:bodyPr lIns="0" tIns="0" rIns="0" bIns="0"/>
          <a:lstStyle/>
          <a:p>
            <a:pPr lvl="0" algn="l" defTabSz="457200">
              <a:defRPr sz="800">
                <a:solidFill>
                  <a:srgbClr val="000000"/>
                </a:solidFill>
                <a:latin typeface="Helvetica"/>
                <a:ea typeface="Helvetica"/>
                <a:cs typeface="Helvetica"/>
                <a:sym typeface="Helvetica"/>
              </a:defRPr>
            </a:pPr>
            <a:endParaRPr/>
          </a:p>
        </p:txBody>
      </p:sp>
      <p:pic>
        <p:nvPicPr>
          <p:cNvPr id="208" name="Document-Config.png"/>
          <p:cNvPicPr/>
          <p:nvPr/>
        </p:nvPicPr>
        <p:blipFill>
          <a:blip r:embed="rId3">
            <a:extLst/>
          </a:blip>
          <a:stretch>
            <a:fillRect/>
          </a:stretch>
        </p:blipFill>
        <p:spPr>
          <a:xfrm>
            <a:off x="2720225" y="4237390"/>
            <a:ext cx="596054" cy="596055"/>
          </a:xfrm>
          <a:prstGeom prst="rect">
            <a:avLst/>
          </a:prstGeom>
          <a:ln w="12700">
            <a:miter lim="400000"/>
          </a:ln>
          <a:effectLst>
            <a:outerShdw blurRad="38100" dist="12700" dir="18360000" rotWithShape="0">
              <a:srgbClr val="000000">
                <a:alpha val="45000"/>
              </a:srgbClr>
            </a:outerShdw>
          </a:effectLst>
        </p:spPr>
      </p:pic>
      <p:grpSp>
        <p:nvGrpSpPr>
          <p:cNvPr id="211" name="Group 211"/>
          <p:cNvGrpSpPr/>
          <p:nvPr/>
        </p:nvGrpSpPr>
        <p:grpSpPr>
          <a:xfrm>
            <a:off x="6158391" y="7612075"/>
            <a:ext cx="1022775" cy="1231553"/>
            <a:chOff x="0" y="0"/>
            <a:chExt cx="1022773" cy="1231551"/>
          </a:xfrm>
        </p:grpSpPr>
        <p:sp>
          <p:nvSpPr>
            <p:cNvPr id="209" name="Shape 209"/>
            <p:cNvSpPr/>
            <p:nvPr/>
          </p:nvSpPr>
          <p:spPr>
            <a:xfrm>
              <a:off x="0" y="798058"/>
              <a:ext cx="1022774" cy="4334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3" tIns="27093" rIns="27093" bIns="27093" numCol="1" anchor="ctr">
              <a:noAutofit/>
            </a:bodyPr>
            <a:lstStyle/>
            <a:p>
              <a:pPr lvl="0" defTabSz="800100">
                <a:defRPr sz="1800">
                  <a:solidFill>
                    <a:srgbClr val="000000"/>
                  </a:solidFill>
                </a:defRPr>
              </a:pPr>
              <a:r>
                <a:rPr sz="1200">
                  <a:solidFill>
                    <a:srgbClr val="FFFFFF"/>
                  </a:solidFill>
                  <a:latin typeface="Myriad Set Semibold"/>
                  <a:ea typeface="Myriad Set Semibold"/>
                  <a:cs typeface="Myriad Set Semibold"/>
                  <a:sym typeface="Myriad Set Semibold"/>
                </a:rPr>
                <a:t>3rd Party </a:t>
              </a:r>
              <a:br>
                <a:rPr sz="1200">
                  <a:solidFill>
                    <a:srgbClr val="FFFFFF"/>
                  </a:solidFill>
                  <a:latin typeface="Myriad Set Semibold"/>
                  <a:ea typeface="Myriad Set Semibold"/>
                  <a:cs typeface="Myriad Set Semibold"/>
                  <a:sym typeface="Myriad Set Semibold"/>
                </a:rPr>
              </a:br>
              <a:r>
                <a:rPr sz="1200">
                  <a:solidFill>
                    <a:srgbClr val="FFFFFF"/>
                  </a:solidFill>
                  <a:latin typeface="Myriad Set Semibold"/>
                  <a:ea typeface="Myriad Set Semibold"/>
                  <a:cs typeface="Myriad Set Semibold"/>
                  <a:sym typeface="Myriad Set Semibold"/>
                </a:rPr>
                <a:t>MDM Server</a:t>
              </a:r>
            </a:p>
          </p:txBody>
        </p:sp>
        <p:pic>
          <p:nvPicPr>
            <p:cNvPr id="210" name="DB Active Directory.png"/>
            <p:cNvPicPr/>
            <p:nvPr/>
          </p:nvPicPr>
          <p:blipFill>
            <a:blip r:embed="rId4">
              <a:extLst/>
            </a:blip>
            <a:stretch>
              <a:fillRect/>
            </a:stretch>
          </p:blipFill>
          <p:spPr>
            <a:xfrm>
              <a:off x="143665" y="0"/>
              <a:ext cx="724748" cy="799254"/>
            </a:xfrm>
            <a:prstGeom prst="rect">
              <a:avLst/>
            </a:prstGeom>
            <a:ln w="12700" cap="flat">
              <a:noFill/>
              <a:miter lim="400000"/>
            </a:ln>
            <a:effectLst/>
          </p:spPr>
        </p:pic>
      </p:grpSp>
      <p:sp>
        <p:nvSpPr>
          <p:cNvPr id="212" name="Shape 212"/>
          <p:cNvSpPr/>
          <p:nvPr/>
        </p:nvSpPr>
        <p:spPr>
          <a:xfrm>
            <a:off x="6158391" y="4978247"/>
            <a:ext cx="1022775" cy="623148"/>
          </a:xfrm>
          <a:prstGeom prst="rect">
            <a:avLst/>
          </a:prstGeom>
          <a:ln w="12700">
            <a:miter lim="400000"/>
          </a:ln>
          <a:extLst>
            <a:ext uri="{C572A759-6A51-4108-AA02-DFA0A04FC94B}">
              <ma14:wrappingTextBoxFlag xmlns:ma14="http://schemas.microsoft.com/office/mac/drawingml/2011/main" xmlns="" val="1"/>
            </a:ext>
          </a:extLst>
        </p:spPr>
        <p:txBody>
          <a:bodyPr lIns="27093" tIns="27093" rIns="27093" bIns="27093" anchor="ctr"/>
          <a:lstStyle/>
          <a:p>
            <a:pPr lvl="0" defTabSz="800100">
              <a:defRPr sz="1800">
                <a:solidFill>
                  <a:srgbClr val="000000"/>
                </a:solidFill>
              </a:defRPr>
            </a:pPr>
            <a:r>
              <a:rPr sz="1200">
                <a:solidFill>
                  <a:srgbClr val="FFFFFF"/>
                </a:solidFill>
                <a:latin typeface="Myriad Set Semibold"/>
                <a:ea typeface="Myriad Set Semibold"/>
                <a:cs typeface="Myriad Set Semibold"/>
                <a:sym typeface="Myriad Set Semibold"/>
              </a:rPr>
              <a:t>Apple Push</a:t>
            </a:r>
          </a:p>
          <a:p>
            <a:pPr lvl="0" defTabSz="800100">
              <a:defRPr sz="1800">
                <a:solidFill>
                  <a:srgbClr val="000000"/>
                </a:solidFill>
              </a:defRPr>
            </a:pPr>
            <a:r>
              <a:rPr sz="1200">
                <a:solidFill>
                  <a:srgbClr val="FFFFFF"/>
                </a:solidFill>
                <a:latin typeface="Myriad Set Semibold"/>
                <a:ea typeface="Myriad Set Semibold"/>
                <a:cs typeface="Myriad Set Semibold"/>
                <a:sym typeface="Myriad Set Semibold"/>
              </a:rPr>
              <a:t>Notification Service</a:t>
            </a:r>
          </a:p>
        </p:txBody>
      </p:sp>
      <p:pic>
        <p:nvPicPr>
          <p:cNvPr id="213" name="DB Active Directory.png"/>
          <p:cNvPicPr/>
          <p:nvPr/>
        </p:nvPicPr>
        <p:blipFill>
          <a:blip r:embed="rId4">
            <a:extLst/>
          </a:blip>
          <a:stretch>
            <a:fillRect/>
          </a:stretch>
        </p:blipFill>
        <p:spPr>
          <a:xfrm>
            <a:off x="6305258" y="4153114"/>
            <a:ext cx="724747" cy="799254"/>
          </a:xfrm>
          <a:prstGeom prst="rect">
            <a:avLst/>
          </a:prstGeom>
          <a:ln w="12700">
            <a:miter lim="400000"/>
          </a:ln>
        </p:spPr>
      </p:pic>
      <p:sp>
        <p:nvSpPr>
          <p:cNvPr id="214" name="Shape 214"/>
          <p:cNvSpPr>
            <a:spLocks noGrp="1"/>
          </p:cNvSpPr>
          <p:nvPr>
            <p:ph type="title"/>
          </p:nvPr>
        </p:nvSpPr>
        <p:spPr>
          <a:xfrm>
            <a:off x="500511" y="463379"/>
            <a:ext cx="11609494" cy="1029939"/>
          </a:xfrm>
          <a:prstGeom prst="rect">
            <a:avLst/>
          </a:prstGeom>
        </p:spPr>
        <p:txBody>
          <a:bodyPr/>
          <a:lstStyle/>
          <a:p>
            <a:pPr lvl="0" algn="ctr">
              <a:defRPr sz="1800">
                <a:solidFill>
                  <a:srgbClr val="000000"/>
                </a:solidFill>
              </a:defRPr>
            </a:pPr>
            <a:r>
              <a:rPr sz="5400" dirty="0">
                <a:solidFill>
                  <a:srgbClr val="FFFFFF"/>
                </a:solidFill>
              </a:rPr>
              <a:t>Mobile Device Management</a:t>
            </a:r>
          </a:p>
        </p:txBody>
      </p:sp>
      <p:pic>
        <p:nvPicPr>
          <p:cNvPr id="215" name="iPad_icon.png"/>
          <p:cNvPicPr/>
          <p:nvPr/>
        </p:nvPicPr>
        <p:blipFill>
          <a:blip r:embed="rId5">
            <a:extLst/>
          </a:blip>
          <a:stretch>
            <a:fillRect/>
          </a:stretch>
        </p:blipFill>
        <p:spPr>
          <a:xfrm>
            <a:off x="1103601" y="4155726"/>
            <a:ext cx="589281" cy="759383"/>
          </a:xfrm>
          <a:prstGeom prst="rect">
            <a:avLst/>
          </a:prstGeom>
          <a:ln w="12700">
            <a:miter lim="400000"/>
          </a:ln>
          <a:effectLst>
            <a:outerShdw blurRad="38100" dist="12700" dir="18360000" rotWithShape="0">
              <a:srgbClr val="000000">
                <a:alpha val="45000"/>
              </a:srgbClr>
            </a:outerShdw>
          </a:effectLst>
        </p:spPr>
      </p:pic>
      <p:sp>
        <p:nvSpPr>
          <p:cNvPr id="216" name="Shape 216"/>
          <p:cNvSpPr/>
          <p:nvPr/>
        </p:nvSpPr>
        <p:spPr>
          <a:xfrm rot="2421396">
            <a:off x="2980540" y="5965221"/>
            <a:ext cx="3499963" cy="584201"/>
          </a:xfrm>
          <a:prstGeom prst="leftRightArrow">
            <a:avLst>
              <a:gd name="adj1" fmla="val 32000"/>
              <a:gd name="adj2" fmla="val 95652"/>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a:defRPr sz="2400">
                <a:effectLst>
                  <a:outerShdw blurRad="25400" dist="23998" dir="2700000" rotWithShape="0">
                    <a:srgbClr val="000000">
                      <a:alpha val="31034"/>
                    </a:srgbClr>
                  </a:outerShdw>
                </a:effectLst>
              </a:defRPr>
            </a:pPr>
            <a:endParaRPr/>
          </a:p>
        </p:txBody>
      </p:sp>
      <p:sp>
        <p:nvSpPr>
          <p:cNvPr id="217" name="Shape 217"/>
          <p:cNvSpPr/>
          <p:nvPr/>
        </p:nvSpPr>
        <p:spPr>
          <a:xfrm rot="16149717">
            <a:off x="5923045" y="6221916"/>
            <a:ext cx="1492454" cy="767842"/>
          </a:xfrm>
          <a:prstGeom prst="rightArrow">
            <a:avLst>
              <a:gd name="adj1" fmla="val 32000"/>
              <a:gd name="adj2" fmla="val 101695"/>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a:defRPr sz="2400">
                <a:effectLst>
                  <a:outerShdw blurRad="25400" dist="23998" dir="2700000" rotWithShape="0">
                    <a:srgbClr val="000000">
                      <a:alpha val="31034"/>
                    </a:srgbClr>
                  </a:outerShdw>
                </a:effectLst>
              </a:defRPr>
            </a:pPr>
            <a:endParaRPr/>
          </a:p>
        </p:txBody>
      </p:sp>
      <p:sp>
        <p:nvSpPr>
          <p:cNvPr id="218" name="Shape 218"/>
          <p:cNvSpPr/>
          <p:nvPr/>
        </p:nvSpPr>
        <p:spPr>
          <a:xfrm>
            <a:off x="7275499" y="6263835"/>
            <a:ext cx="1052958"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800">
                <a:solidFill>
                  <a:srgbClr val="FFFFFF"/>
                </a:solidFill>
              </a:rPr>
              <a:t>Find</a:t>
            </a:r>
          </a:p>
        </p:txBody>
      </p:sp>
      <p:sp>
        <p:nvSpPr>
          <p:cNvPr id="219" name="Shape 219"/>
          <p:cNvSpPr/>
          <p:nvPr/>
        </p:nvSpPr>
        <p:spPr>
          <a:xfrm rot="10800000">
            <a:off x="4009571" y="4177539"/>
            <a:ext cx="2035092" cy="799254"/>
          </a:xfrm>
          <a:prstGeom prst="rightArrow">
            <a:avLst>
              <a:gd name="adj1" fmla="val 32000"/>
              <a:gd name="adj2" fmla="val 101695"/>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a:defRPr sz="2400">
                <a:effectLst>
                  <a:outerShdw blurRad="25400" dist="23998" dir="2700000" rotWithShape="0">
                    <a:srgbClr val="000000">
                      <a:alpha val="31034"/>
                    </a:srgbClr>
                  </a:outerShdw>
                </a:effectLst>
              </a:defRPr>
            </a:pPr>
            <a:endParaRPr/>
          </a:p>
        </p:txBody>
      </p:sp>
      <p:sp>
        <p:nvSpPr>
          <p:cNvPr id="220" name="Shape 220"/>
          <p:cNvSpPr/>
          <p:nvPr/>
        </p:nvSpPr>
        <p:spPr>
          <a:xfrm>
            <a:off x="4366234" y="3229652"/>
            <a:ext cx="1321766"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800">
                <a:solidFill>
                  <a:srgbClr val="FFFFFF"/>
                </a:solidFill>
              </a:rPr>
              <a:t>Fetch</a:t>
            </a:r>
          </a:p>
        </p:txBody>
      </p:sp>
      <p:sp>
        <p:nvSpPr>
          <p:cNvPr id="221" name="Shape 221"/>
          <p:cNvSpPr/>
          <p:nvPr/>
        </p:nvSpPr>
        <p:spPr>
          <a:xfrm>
            <a:off x="3251873" y="5920935"/>
            <a:ext cx="2957297"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800">
                <a:solidFill>
                  <a:srgbClr val="FFFFFF"/>
                </a:solidFill>
              </a:rPr>
              <a:t>Conversation</a:t>
            </a:r>
          </a:p>
        </p:txBody>
      </p:sp>
      <p:sp>
        <p:nvSpPr>
          <p:cNvPr id="222" name="Shape 222"/>
          <p:cNvSpPr/>
          <p:nvPr/>
        </p:nvSpPr>
        <p:spPr>
          <a:xfrm>
            <a:off x="7342015" y="7491770"/>
            <a:ext cx="382627"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800">
                <a:solidFill>
                  <a:srgbClr val="FFFFFF"/>
                </a:solidFill>
              </a:rPr>
              <a:t>1</a:t>
            </a:r>
          </a:p>
        </p:txBody>
      </p:sp>
      <p:sp>
        <p:nvSpPr>
          <p:cNvPr id="223" name="Shape 223"/>
          <p:cNvSpPr/>
          <p:nvPr/>
        </p:nvSpPr>
        <p:spPr>
          <a:xfrm>
            <a:off x="7342015" y="4062404"/>
            <a:ext cx="382627"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800">
                <a:solidFill>
                  <a:srgbClr val="FFFFFF"/>
                </a:solidFill>
              </a:rPr>
              <a:t>2</a:t>
            </a:r>
          </a:p>
        </p:txBody>
      </p:sp>
      <p:sp>
        <p:nvSpPr>
          <p:cNvPr id="224" name="Shape 224"/>
          <p:cNvSpPr/>
          <p:nvPr/>
        </p:nvSpPr>
        <p:spPr>
          <a:xfrm>
            <a:off x="4699475" y="7343536"/>
            <a:ext cx="382626"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800">
                <a:solidFill>
                  <a:srgbClr val="FFFFFF"/>
                </a:solidFill>
              </a:rPr>
              <a:t>3</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xfrm>
            <a:off x="1270000" y="459765"/>
            <a:ext cx="10464800" cy="2532004"/>
          </a:xfrm>
          <a:prstGeom prst="rect">
            <a:avLst/>
          </a:prstGeom>
        </p:spPr>
        <p:txBody>
          <a:bodyPr/>
          <a:lstStyle/>
          <a:p>
            <a:pPr lvl="0" algn="ctr">
              <a:defRPr sz="1800">
                <a:solidFill>
                  <a:srgbClr val="000000"/>
                </a:solidFill>
              </a:defRPr>
            </a:pPr>
            <a:r>
              <a:rPr sz="8000" dirty="0">
                <a:solidFill>
                  <a:srgbClr val="FFFFFF"/>
                </a:solidFill>
              </a:rPr>
              <a:t>While Moving Forward</a:t>
            </a:r>
          </a:p>
        </p:txBody>
      </p:sp>
      <p:sp>
        <p:nvSpPr>
          <p:cNvPr id="79" name="Shape 79"/>
          <p:cNvSpPr>
            <a:spLocks noGrp="1"/>
          </p:cNvSpPr>
          <p:nvPr>
            <p:ph type="body" idx="1"/>
          </p:nvPr>
        </p:nvSpPr>
        <p:spPr>
          <a:prstGeom prst="rect">
            <a:avLst/>
          </a:prstGeom>
        </p:spPr>
        <p:txBody>
          <a:bodyPr>
            <a:normAutofit/>
          </a:bodyPr>
          <a:lstStyle/>
          <a:p>
            <a:pPr lvl="0">
              <a:defRPr sz="1800">
                <a:solidFill>
                  <a:srgbClr val="000000"/>
                </a:solidFill>
              </a:defRPr>
            </a:pPr>
            <a:r>
              <a:rPr sz="3200" dirty="0">
                <a:solidFill>
                  <a:srgbClr val="FFFFFF"/>
                </a:solidFill>
              </a:rPr>
              <a:t>How do I transition on the fly…While riding a bike don’t stop peddling</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type="title"/>
          </p:nvPr>
        </p:nvSpPr>
        <p:spPr>
          <a:xfrm>
            <a:off x="697653" y="453523"/>
            <a:ext cx="11609494" cy="1140850"/>
          </a:xfrm>
          <a:prstGeom prst="rect">
            <a:avLst/>
          </a:prstGeom>
        </p:spPr>
        <p:txBody>
          <a:bodyPr/>
          <a:lstStyle/>
          <a:p>
            <a:pPr lvl="0" algn="ctr">
              <a:defRPr sz="1800">
                <a:solidFill>
                  <a:srgbClr val="000000"/>
                </a:solidFill>
              </a:defRPr>
            </a:pPr>
            <a:r>
              <a:rPr sz="6800" dirty="0">
                <a:solidFill>
                  <a:srgbClr val="FFFFFF"/>
                </a:solidFill>
              </a:rPr>
              <a:t>MDM Capabilities</a:t>
            </a:r>
          </a:p>
        </p:txBody>
      </p:sp>
      <p:sp>
        <p:nvSpPr>
          <p:cNvPr id="228" name="Shape 228"/>
          <p:cNvSpPr>
            <a:spLocks noGrp="1"/>
          </p:cNvSpPr>
          <p:nvPr>
            <p:ph type="body" sz="half" idx="1"/>
          </p:nvPr>
        </p:nvSpPr>
        <p:spPr>
          <a:xfrm>
            <a:off x="6502400" y="2176288"/>
            <a:ext cx="5804747" cy="6100524"/>
          </a:xfrm>
          <a:prstGeom prst="rect">
            <a:avLst/>
          </a:prstGeom>
        </p:spPr>
        <p:txBody>
          <a:bodyPr/>
          <a:lstStyle/>
          <a:p>
            <a:pPr lvl="0">
              <a:defRPr sz="1800">
                <a:solidFill>
                  <a:srgbClr val="000000"/>
                </a:solidFill>
              </a:defRPr>
            </a:pPr>
            <a:r>
              <a:rPr sz="3400" dirty="0">
                <a:solidFill>
                  <a:srgbClr val="FFFFFF"/>
                </a:solidFill>
              </a:rPr>
              <a:t>Install and remove </a:t>
            </a:r>
            <a:br>
              <a:rPr sz="3400" dirty="0">
                <a:solidFill>
                  <a:srgbClr val="FFFFFF"/>
                </a:solidFill>
              </a:rPr>
            </a:br>
            <a:r>
              <a:rPr sz="3400" dirty="0">
                <a:solidFill>
                  <a:srgbClr val="FFFFFF"/>
                </a:solidFill>
              </a:rPr>
              <a:t>Configuration Profiles</a:t>
            </a:r>
          </a:p>
          <a:p>
            <a:pPr lvl="0">
              <a:defRPr sz="1800">
                <a:solidFill>
                  <a:srgbClr val="000000"/>
                </a:solidFill>
              </a:defRPr>
            </a:pPr>
            <a:r>
              <a:rPr sz="3400" dirty="0">
                <a:solidFill>
                  <a:srgbClr val="FFFFFF"/>
                </a:solidFill>
              </a:rPr>
              <a:t>Query devices</a:t>
            </a:r>
          </a:p>
          <a:p>
            <a:pPr lvl="0">
              <a:defRPr sz="1800">
                <a:solidFill>
                  <a:srgbClr val="000000"/>
                </a:solidFill>
              </a:defRPr>
            </a:pPr>
            <a:r>
              <a:rPr sz="3400" dirty="0">
                <a:solidFill>
                  <a:srgbClr val="FFFFFF"/>
                </a:solidFill>
              </a:rPr>
              <a:t>Manage apps</a:t>
            </a:r>
          </a:p>
          <a:p>
            <a:pPr lvl="0">
              <a:defRPr sz="1800">
                <a:solidFill>
                  <a:srgbClr val="000000"/>
                </a:solidFill>
              </a:defRPr>
            </a:pPr>
            <a:r>
              <a:rPr sz="3400" dirty="0">
                <a:solidFill>
                  <a:srgbClr val="FFFFFF"/>
                </a:solidFill>
              </a:rPr>
              <a:t>Remote wipe and lock</a:t>
            </a:r>
          </a:p>
          <a:p>
            <a:pPr lvl="0">
              <a:defRPr sz="1800">
                <a:solidFill>
                  <a:srgbClr val="000000"/>
                </a:solidFill>
              </a:defRPr>
            </a:pPr>
            <a:r>
              <a:rPr sz="3400" dirty="0">
                <a:solidFill>
                  <a:srgbClr val="FFFFFF"/>
                </a:solidFill>
              </a:rPr>
              <a:t>Clear passcode</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title"/>
          </p:nvPr>
        </p:nvSpPr>
        <p:spPr>
          <a:xfrm>
            <a:off x="697653" y="453523"/>
            <a:ext cx="11609494" cy="1163526"/>
          </a:xfrm>
          <a:prstGeom prst="rect">
            <a:avLst/>
          </a:prstGeom>
        </p:spPr>
        <p:txBody>
          <a:bodyPr/>
          <a:lstStyle/>
          <a:p>
            <a:pPr lvl="0" algn="ctr">
              <a:defRPr sz="1800">
                <a:solidFill>
                  <a:srgbClr val="000000"/>
                </a:solidFill>
              </a:defRPr>
            </a:pPr>
            <a:r>
              <a:rPr sz="6800" dirty="0">
                <a:solidFill>
                  <a:srgbClr val="FFFFFF"/>
                </a:solidFill>
              </a:rPr>
              <a:t>MDM Server</a:t>
            </a:r>
          </a:p>
        </p:txBody>
      </p:sp>
      <p:sp>
        <p:nvSpPr>
          <p:cNvPr id="239" name="Shape 239"/>
          <p:cNvSpPr>
            <a:spLocks noGrp="1"/>
          </p:cNvSpPr>
          <p:nvPr>
            <p:ph type="body" sz="half" idx="1"/>
          </p:nvPr>
        </p:nvSpPr>
        <p:spPr>
          <a:xfrm>
            <a:off x="7051040" y="3264746"/>
            <a:ext cx="5804748" cy="4538134"/>
          </a:xfrm>
          <a:prstGeom prst="rect">
            <a:avLst/>
          </a:prstGeom>
        </p:spPr>
        <p:txBody>
          <a:bodyPr/>
          <a:lstStyle/>
          <a:p>
            <a:pPr lvl="0">
              <a:defRPr sz="1800">
                <a:solidFill>
                  <a:srgbClr val="000000"/>
                </a:solidFill>
              </a:defRPr>
            </a:pPr>
            <a:r>
              <a:rPr sz="3400">
                <a:solidFill>
                  <a:srgbClr val="FFFFFF"/>
                </a:solidFill>
              </a:rPr>
              <a:t>IT Management</a:t>
            </a:r>
          </a:p>
          <a:p>
            <a:pPr lvl="0">
              <a:defRPr sz="1800">
                <a:solidFill>
                  <a:srgbClr val="000000"/>
                </a:solidFill>
              </a:defRPr>
            </a:pPr>
            <a:r>
              <a:rPr sz="3400">
                <a:solidFill>
                  <a:srgbClr val="FFFFFF"/>
                </a:solidFill>
              </a:rPr>
              <a:t>IT Resources</a:t>
            </a:r>
          </a:p>
          <a:p>
            <a:pPr lvl="0">
              <a:defRPr sz="1800">
                <a:solidFill>
                  <a:srgbClr val="000000"/>
                </a:solidFill>
              </a:defRPr>
            </a:pPr>
            <a:r>
              <a:rPr sz="3400">
                <a:solidFill>
                  <a:srgbClr val="FFFFFF"/>
                </a:solidFill>
              </a:rPr>
              <a:t>Pick a Vendor, Strategy, Process</a:t>
            </a:r>
          </a:p>
          <a:p>
            <a:pPr lvl="1">
              <a:defRPr sz="1800">
                <a:solidFill>
                  <a:srgbClr val="000000"/>
                </a:solidFill>
              </a:defRPr>
            </a:pPr>
            <a:r>
              <a:rPr sz="3200">
                <a:solidFill>
                  <a:srgbClr val="FFFFFF"/>
                </a:solidFill>
              </a:rPr>
              <a:t>enterpriseios.com</a:t>
            </a:r>
          </a:p>
        </p:txBody>
      </p:sp>
      <p:pic>
        <p:nvPicPr>
          <p:cNvPr id="240" name="MDMVendorList.png"/>
          <p:cNvPicPr/>
          <p:nvPr/>
        </p:nvPicPr>
        <p:blipFill>
          <a:blip r:embed="rId3">
            <a:extLst/>
          </a:blip>
          <a:stretch>
            <a:fillRect/>
          </a:stretch>
        </p:blipFill>
        <p:spPr>
          <a:xfrm>
            <a:off x="697652" y="3092833"/>
            <a:ext cx="5588001" cy="4710047"/>
          </a:xfrm>
          <a:prstGeom prst="rect">
            <a:avLst/>
          </a:prstGeom>
          <a:ln w="12700">
            <a:miter lim="400000"/>
          </a:ln>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xfrm>
            <a:off x="1270000" y="453523"/>
            <a:ext cx="10464800" cy="1425489"/>
          </a:xfrm>
          <a:prstGeom prst="rect">
            <a:avLst/>
          </a:prstGeom>
        </p:spPr>
        <p:txBody>
          <a:bodyPr/>
          <a:lstStyle/>
          <a:p>
            <a:pPr lvl="0" algn="ctr">
              <a:defRPr sz="1800">
                <a:solidFill>
                  <a:srgbClr val="000000"/>
                </a:solidFill>
              </a:defRPr>
            </a:pPr>
            <a:r>
              <a:rPr sz="8000" dirty="0">
                <a:solidFill>
                  <a:srgbClr val="FFFFFF"/>
                </a:solidFill>
              </a:rPr>
              <a:t>Major Decsions…</a:t>
            </a:r>
          </a:p>
        </p:txBody>
      </p:sp>
      <p:sp>
        <p:nvSpPr>
          <p:cNvPr id="245" name="Shape 245"/>
          <p:cNvSpPr>
            <a:spLocks noGrp="1"/>
          </p:cNvSpPr>
          <p:nvPr>
            <p:ph type="body" idx="1"/>
          </p:nvPr>
        </p:nvSpPr>
        <p:spPr>
          <a:xfrm>
            <a:off x="952500" y="2590800"/>
            <a:ext cx="6834634" cy="5187136"/>
          </a:xfrm>
          <a:prstGeom prst="rect">
            <a:avLst/>
          </a:prstGeom>
        </p:spPr>
        <p:txBody>
          <a:bodyPr/>
          <a:lstStyle/>
          <a:p>
            <a:pPr lvl="0">
              <a:defRPr sz="1800">
                <a:solidFill>
                  <a:srgbClr val="000000"/>
                </a:solidFill>
              </a:defRPr>
            </a:pPr>
            <a:r>
              <a:rPr sz="3800" strike="sngStrike" dirty="0">
                <a:solidFill>
                  <a:srgbClr val="FFFFFF"/>
                </a:solidFill>
              </a:rPr>
              <a:t>AppleID Strategy</a:t>
            </a:r>
          </a:p>
          <a:p>
            <a:pPr lvl="0">
              <a:defRPr sz="1800">
                <a:solidFill>
                  <a:srgbClr val="000000"/>
                </a:solidFill>
              </a:defRPr>
            </a:pPr>
            <a:endParaRPr lang="en-US" sz="3800" strike="sngStrike" dirty="0" smtClean="0">
              <a:solidFill>
                <a:srgbClr val="FFFFFF"/>
              </a:solidFill>
            </a:endParaRPr>
          </a:p>
          <a:p>
            <a:pPr lvl="0">
              <a:defRPr sz="1800">
                <a:solidFill>
                  <a:srgbClr val="000000"/>
                </a:solidFill>
              </a:defRPr>
            </a:pPr>
            <a:r>
              <a:rPr sz="3800" strike="sngStrike" dirty="0" smtClean="0">
                <a:solidFill>
                  <a:srgbClr val="FFFFFF"/>
                </a:solidFill>
              </a:rPr>
              <a:t>MDM</a:t>
            </a:r>
            <a:endParaRPr sz="3800" strike="sngStrike" dirty="0">
              <a:solidFill>
                <a:srgbClr val="FFFFFF"/>
              </a:solidFill>
            </a:endParaRPr>
          </a:p>
          <a:p>
            <a:pPr lvl="0">
              <a:defRPr sz="1800">
                <a:solidFill>
                  <a:srgbClr val="000000"/>
                </a:solidFill>
              </a:defRPr>
            </a:pPr>
            <a:endParaRPr lang="en-US" sz="3800" dirty="0" smtClean="0">
              <a:solidFill>
                <a:srgbClr val="FFFFFF"/>
              </a:solidFill>
            </a:endParaRPr>
          </a:p>
          <a:p>
            <a:pPr lvl="0">
              <a:defRPr sz="1800">
                <a:solidFill>
                  <a:srgbClr val="000000"/>
                </a:solidFill>
              </a:defRPr>
            </a:pPr>
            <a:r>
              <a:rPr sz="3800" dirty="0" smtClean="0">
                <a:solidFill>
                  <a:srgbClr val="FFFFFF"/>
                </a:solidFill>
              </a:rPr>
              <a:t>App </a:t>
            </a:r>
            <a:r>
              <a:rPr sz="3800" dirty="0">
                <a:solidFill>
                  <a:srgbClr val="FFFFFF"/>
                </a:solidFill>
              </a:rPr>
              <a:t>Deployment </a:t>
            </a:r>
          </a:p>
          <a:p>
            <a:pPr lvl="1">
              <a:defRPr sz="1800">
                <a:solidFill>
                  <a:srgbClr val="000000"/>
                </a:solidFill>
              </a:defRPr>
            </a:pPr>
            <a:endParaRPr lang="en-US" sz="3800" dirty="0" smtClean="0">
              <a:solidFill>
                <a:srgbClr val="FFFFFF"/>
              </a:solidFill>
            </a:endParaRPr>
          </a:p>
          <a:p>
            <a:pPr lvl="1">
              <a:defRPr sz="1800">
                <a:solidFill>
                  <a:srgbClr val="000000"/>
                </a:solidFill>
              </a:defRPr>
            </a:pPr>
            <a:r>
              <a:rPr sz="3800" dirty="0" smtClean="0">
                <a:solidFill>
                  <a:srgbClr val="FFFFFF"/>
                </a:solidFill>
              </a:rPr>
              <a:t>Self </a:t>
            </a:r>
            <a:r>
              <a:rPr sz="3800" dirty="0">
                <a:solidFill>
                  <a:srgbClr val="FFFFFF"/>
                </a:solidFill>
              </a:rPr>
              <a:t>Feed v. Force Feed</a:t>
            </a:r>
          </a:p>
        </p:txBody>
      </p:sp>
      <p:sp>
        <p:nvSpPr>
          <p:cNvPr id="246" name="Shape 246"/>
          <p:cNvSpPr/>
          <p:nvPr/>
        </p:nvSpPr>
        <p:spPr>
          <a:xfrm>
            <a:off x="8420100" y="2590800"/>
            <a:ext cx="3967808" cy="51871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457200" lvl="0" indent="-457200" algn="l">
              <a:spcBef>
                <a:spcPts val="4200"/>
              </a:spcBef>
              <a:buSzPct val="75000"/>
              <a:buChar char="•"/>
              <a:defRPr sz="1800">
                <a:solidFill>
                  <a:srgbClr val="000000"/>
                </a:solidFill>
              </a:defRPr>
            </a:pPr>
            <a:r>
              <a:rPr sz="3800" dirty="0">
                <a:solidFill>
                  <a:srgbClr val="FFFFFF"/>
                </a:solidFill>
              </a:rPr>
              <a:t>What is this?</a:t>
            </a:r>
          </a:p>
          <a:p>
            <a:pPr marL="457200" lvl="0" indent="-457200" algn="l">
              <a:spcBef>
                <a:spcPts val="4200"/>
              </a:spcBef>
              <a:buSzPct val="75000"/>
              <a:buChar char="•"/>
              <a:defRPr sz="1800">
                <a:solidFill>
                  <a:srgbClr val="000000"/>
                </a:solidFill>
              </a:defRPr>
            </a:pPr>
            <a:r>
              <a:rPr sz="3800" dirty="0">
                <a:solidFill>
                  <a:srgbClr val="FFFFFF"/>
                </a:solidFill>
              </a:rPr>
              <a:t>Behavior of Users is key</a:t>
            </a:r>
          </a:p>
          <a:p>
            <a:pPr marL="457200" lvl="0" indent="-457200" algn="l">
              <a:spcBef>
                <a:spcPts val="4200"/>
              </a:spcBef>
              <a:buSzPct val="75000"/>
              <a:buChar char="•"/>
              <a:defRPr sz="1800">
                <a:solidFill>
                  <a:srgbClr val="000000"/>
                </a:solidFill>
              </a:defRPr>
            </a:pPr>
            <a:r>
              <a:rPr sz="3800" dirty="0">
                <a:solidFill>
                  <a:srgbClr val="FFFFFF"/>
                </a:solidFill>
              </a:rPr>
              <a:t>AD can help here</a:t>
            </a:r>
          </a:p>
        </p:txBody>
      </p:sp>
    </p:spTree>
  </p:cSld>
  <p:clrMapOvr>
    <a:masterClrMapping/>
  </p:clrMapOvr>
  <p:transition>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246"/>
                                        </p:tgtEl>
                                        <p:attrNameLst>
                                          <p:attrName>style.visibility</p:attrName>
                                        </p:attrNameLst>
                                      </p:cBhvr>
                                      <p:to>
                                        <p:strVal val="visible"/>
                                      </p:to>
                                    </p:set>
                                    <p:animEffect transition="in" filter="fade">
                                      <p:cBhvr>
                                        <p:cTn id="7" dur="1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title"/>
          </p:nvPr>
        </p:nvSpPr>
        <p:spPr>
          <a:xfrm>
            <a:off x="697653" y="459984"/>
            <a:ext cx="11609494" cy="907628"/>
          </a:xfrm>
          <a:prstGeom prst="rect">
            <a:avLst/>
          </a:prstGeom>
        </p:spPr>
        <p:txBody>
          <a:bodyPr>
            <a:normAutofit fontScale="90000"/>
          </a:bodyPr>
          <a:lstStyle>
            <a:lvl1pPr defTabSz="720089">
              <a:defRPr sz="6119"/>
            </a:lvl1pPr>
          </a:lstStyle>
          <a:p>
            <a:pPr lvl="0">
              <a:defRPr sz="1800">
                <a:solidFill>
                  <a:srgbClr val="000000"/>
                </a:solidFill>
              </a:defRPr>
            </a:pPr>
            <a:r>
              <a:rPr sz="6119" dirty="0">
                <a:solidFill>
                  <a:srgbClr val="FFFFFF"/>
                </a:solidFill>
              </a:rPr>
              <a:t>Distribute and Manage Apps</a:t>
            </a:r>
          </a:p>
        </p:txBody>
      </p:sp>
      <p:sp>
        <p:nvSpPr>
          <p:cNvPr id="251" name="Shape 251"/>
          <p:cNvSpPr>
            <a:spLocks noGrp="1"/>
          </p:cNvSpPr>
          <p:nvPr>
            <p:ph type="body" sz="half" idx="1"/>
          </p:nvPr>
        </p:nvSpPr>
        <p:spPr>
          <a:prstGeom prst="rect">
            <a:avLst/>
          </a:prstGeom>
        </p:spPr>
        <p:txBody>
          <a:bodyPr/>
          <a:lstStyle/>
          <a:p>
            <a:pPr lvl="0">
              <a:defRPr sz="1800">
                <a:solidFill>
                  <a:srgbClr val="000000"/>
                </a:solidFill>
              </a:defRPr>
            </a:pPr>
            <a:r>
              <a:rPr sz="3400">
                <a:solidFill>
                  <a:srgbClr val="FFFFFF"/>
                </a:solidFill>
              </a:rPr>
              <a:t>Managed distribution with MDM</a:t>
            </a:r>
          </a:p>
          <a:p>
            <a:pPr lvl="0">
              <a:defRPr sz="1800">
                <a:solidFill>
                  <a:srgbClr val="000000"/>
                </a:solidFill>
              </a:defRPr>
            </a:pPr>
            <a:r>
              <a:rPr sz="3400">
                <a:solidFill>
                  <a:srgbClr val="FFFFFF"/>
                </a:solidFill>
              </a:rPr>
              <a:t>Retain full ownership of apps</a:t>
            </a:r>
          </a:p>
          <a:p>
            <a:pPr lvl="0">
              <a:defRPr sz="1800">
                <a:solidFill>
                  <a:srgbClr val="000000"/>
                </a:solidFill>
              </a:defRPr>
            </a:pPr>
            <a:r>
              <a:rPr sz="3400">
                <a:solidFill>
                  <a:srgbClr val="FFFFFF"/>
                </a:solidFill>
              </a:rPr>
              <a:t>Assign, revoke, and reassign apps</a:t>
            </a:r>
          </a:p>
        </p:txBody>
      </p:sp>
      <p:pic>
        <p:nvPicPr>
          <p:cNvPr id="2" name="Picture 1" descr="MD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65" y="3264746"/>
            <a:ext cx="4110168" cy="40556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pasted-image.tif"/>
          <p:cNvPicPr/>
          <p:nvPr/>
        </p:nvPicPr>
        <p:blipFill>
          <a:blip r:embed="rId3">
            <a:extLst/>
          </a:blip>
          <a:srcRect l="5529" r="5529"/>
          <a:stretch>
            <a:fillRect/>
          </a:stretch>
        </p:blipFill>
        <p:spPr>
          <a:xfrm>
            <a:off x="6718299" y="2739092"/>
            <a:ext cx="5334001" cy="4288116"/>
          </a:xfrm>
          <a:prstGeom prst="rect">
            <a:avLst/>
          </a:prstGeom>
          <a:ln w="12700">
            <a:miter lim="400000"/>
          </a:ln>
        </p:spPr>
      </p:pic>
      <p:sp>
        <p:nvSpPr>
          <p:cNvPr id="257" name="Shape 257"/>
          <p:cNvSpPr>
            <a:spLocks noGrp="1"/>
          </p:cNvSpPr>
          <p:nvPr>
            <p:ph type="title"/>
          </p:nvPr>
        </p:nvSpPr>
        <p:spPr>
          <a:xfrm>
            <a:off x="3787058" y="453525"/>
            <a:ext cx="5448299" cy="1108022"/>
          </a:xfrm>
          <a:prstGeom prst="rect">
            <a:avLst/>
          </a:prstGeom>
        </p:spPr>
        <p:txBody>
          <a:bodyPr/>
          <a:lstStyle/>
          <a:p>
            <a:pPr lvl="0">
              <a:defRPr sz="1800">
                <a:solidFill>
                  <a:srgbClr val="000000"/>
                </a:solidFill>
              </a:defRPr>
            </a:pPr>
            <a:r>
              <a:rPr sz="6000" dirty="0">
                <a:solidFill>
                  <a:srgbClr val="FFFFFF"/>
                </a:solidFill>
              </a:rPr>
              <a:t>Inernal Store</a:t>
            </a:r>
          </a:p>
        </p:txBody>
      </p:sp>
      <p:sp>
        <p:nvSpPr>
          <p:cNvPr id="258" name="Shape 258"/>
          <p:cNvSpPr>
            <a:spLocks noGrp="1"/>
          </p:cNvSpPr>
          <p:nvPr>
            <p:ph type="body" idx="1"/>
          </p:nvPr>
        </p:nvSpPr>
        <p:spPr>
          <a:xfrm>
            <a:off x="1485899" y="1533955"/>
            <a:ext cx="10464800" cy="1130300"/>
          </a:xfrm>
          <a:prstGeom prst="rect">
            <a:avLst/>
          </a:prstGeom>
        </p:spPr>
        <p:txBody>
          <a:bodyPr/>
          <a:lstStyle/>
          <a:p>
            <a:pPr lvl="0">
              <a:defRPr sz="1800">
                <a:solidFill>
                  <a:srgbClr val="000000"/>
                </a:solidFill>
              </a:defRPr>
            </a:pPr>
            <a:r>
              <a:rPr sz="3200" dirty="0">
                <a:solidFill>
                  <a:srgbClr val="FFFFFF"/>
                </a:solidFill>
              </a:rPr>
              <a:t>MDM serving up apps in custom store</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a:xfrm>
            <a:off x="697653" y="437307"/>
            <a:ext cx="11609494" cy="2215808"/>
          </a:xfrm>
          <a:prstGeom prst="rect">
            <a:avLst/>
          </a:prstGeom>
        </p:spPr>
        <p:txBody>
          <a:bodyPr>
            <a:noAutofit/>
          </a:bodyPr>
          <a:lstStyle/>
          <a:p>
            <a:pPr lvl="0" algn="ctr">
              <a:defRPr sz="1800">
                <a:solidFill>
                  <a:srgbClr val="000000"/>
                </a:solidFill>
              </a:defRPr>
            </a:pPr>
            <a:r>
              <a:rPr sz="6800" dirty="0">
                <a:solidFill>
                  <a:srgbClr val="FFFFFF"/>
                </a:solidFill>
              </a:rPr>
              <a:t>Zero-touch MDM Enrollment</a:t>
            </a:r>
          </a:p>
        </p:txBody>
      </p:sp>
      <p:sp>
        <p:nvSpPr>
          <p:cNvPr id="264" name="Shape 264"/>
          <p:cNvSpPr>
            <a:spLocks noGrp="1"/>
          </p:cNvSpPr>
          <p:nvPr>
            <p:ph type="body" sz="half" idx="1"/>
          </p:nvPr>
        </p:nvSpPr>
        <p:spPr>
          <a:xfrm>
            <a:off x="6502400" y="2653115"/>
            <a:ext cx="5804747" cy="5737705"/>
          </a:xfrm>
          <a:prstGeom prst="rect">
            <a:avLst/>
          </a:prstGeom>
        </p:spPr>
        <p:txBody>
          <a:bodyPr/>
          <a:lstStyle/>
          <a:p>
            <a:pPr lvl="0">
              <a:defRPr sz="1800">
                <a:solidFill>
                  <a:srgbClr val="000000"/>
                </a:solidFill>
              </a:defRPr>
            </a:pPr>
            <a:r>
              <a:rPr sz="3400" dirty="0">
                <a:solidFill>
                  <a:srgbClr val="FFFFFF"/>
                </a:solidFill>
              </a:rPr>
              <a:t>MDM enrollment automated during setup</a:t>
            </a:r>
          </a:p>
          <a:p>
            <a:pPr lvl="0">
              <a:defRPr sz="1800">
                <a:solidFill>
                  <a:srgbClr val="000000"/>
                </a:solidFill>
              </a:defRPr>
            </a:pPr>
            <a:r>
              <a:rPr sz="3400" dirty="0">
                <a:solidFill>
                  <a:srgbClr val="FFFFFF"/>
                </a:solidFill>
              </a:rPr>
              <a:t>MDM can be locked</a:t>
            </a:r>
          </a:p>
          <a:p>
            <a:pPr lvl="0">
              <a:defRPr sz="1800">
                <a:solidFill>
                  <a:srgbClr val="000000"/>
                </a:solidFill>
              </a:defRPr>
            </a:pPr>
            <a:r>
              <a:rPr sz="3400" dirty="0">
                <a:solidFill>
                  <a:srgbClr val="FFFFFF"/>
                </a:solidFill>
              </a:rPr>
              <a:t>IT does not need to touch each device</a:t>
            </a:r>
          </a:p>
          <a:p>
            <a:pPr lvl="0">
              <a:defRPr sz="1800">
                <a:solidFill>
                  <a:srgbClr val="000000"/>
                </a:solidFill>
              </a:defRPr>
            </a:pPr>
            <a:r>
              <a:rPr sz="3400" dirty="0">
                <a:solidFill>
                  <a:srgbClr val="FFFFFF"/>
                </a:solidFill>
              </a:rPr>
              <a:t>Automatic re-enrollment if device is reset</a:t>
            </a:r>
          </a:p>
        </p:txBody>
      </p:sp>
      <p:pic>
        <p:nvPicPr>
          <p:cNvPr id="2" name="Picture 1" descr="Han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475" y="2977249"/>
            <a:ext cx="5083243" cy="5083243"/>
          </a:xfrm>
          <a:prstGeom prst="ellipse">
            <a:avLst/>
          </a:prstGeom>
          <a:ln>
            <a:noFill/>
          </a:ln>
          <a:effectLst>
            <a:softEdge rad="112500"/>
          </a:effec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p:cNvSpPr>
          <p:nvPr>
            <p:ph type="title"/>
          </p:nvPr>
        </p:nvSpPr>
        <p:spPr>
          <a:xfrm>
            <a:off x="697653" y="437307"/>
            <a:ext cx="11609494" cy="907628"/>
          </a:xfrm>
          <a:prstGeom prst="rect">
            <a:avLst/>
          </a:prstGeom>
        </p:spPr>
        <p:txBody>
          <a:bodyPr>
            <a:normAutofit fontScale="90000"/>
          </a:bodyPr>
          <a:lstStyle>
            <a:lvl1pPr defTabSz="720089">
              <a:defRPr sz="6119"/>
            </a:lvl1pPr>
          </a:lstStyle>
          <a:p>
            <a:pPr lvl="0">
              <a:defRPr sz="1800">
                <a:solidFill>
                  <a:srgbClr val="000000"/>
                </a:solidFill>
              </a:defRPr>
            </a:pPr>
            <a:r>
              <a:rPr sz="6119" dirty="0">
                <a:solidFill>
                  <a:srgbClr val="FFFFFF"/>
                </a:solidFill>
              </a:rPr>
              <a:t>Get Custom B2B Apps for iOS</a:t>
            </a:r>
          </a:p>
        </p:txBody>
      </p:sp>
      <p:sp>
        <p:nvSpPr>
          <p:cNvPr id="270" name="Shape 270"/>
          <p:cNvSpPr>
            <a:spLocks noGrp="1"/>
          </p:cNvSpPr>
          <p:nvPr>
            <p:ph type="body" sz="half" idx="1"/>
          </p:nvPr>
        </p:nvSpPr>
        <p:spPr>
          <a:prstGeom prst="rect">
            <a:avLst/>
          </a:prstGeom>
        </p:spPr>
        <p:txBody>
          <a:bodyPr/>
          <a:lstStyle/>
          <a:p>
            <a:pPr lvl="0">
              <a:defRPr sz="1800">
                <a:solidFill>
                  <a:srgbClr val="000000"/>
                </a:solidFill>
              </a:defRPr>
            </a:pPr>
            <a:r>
              <a:rPr sz="3400">
                <a:solidFill>
                  <a:srgbClr val="FFFFFF"/>
                </a:solidFill>
              </a:rPr>
              <a:t>Distributed privately through VPP store </a:t>
            </a:r>
          </a:p>
          <a:p>
            <a:pPr lvl="0">
              <a:defRPr sz="1800">
                <a:solidFill>
                  <a:srgbClr val="000000"/>
                </a:solidFill>
              </a:defRPr>
            </a:pPr>
            <a:r>
              <a:rPr sz="3400">
                <a:solidFill>
                  <a:srgbClr val="FFFFFF"/>
                </a:solidFill>
              </a:rPr>
              <a:t>Tailored for your business</a:t>
            </a:r>
          </a:p>
          <a:p>
            <a:pPr lvl="0">
              <a:defRPr sz="1800">
                <a:solidFill>
                  <a:srgbClr val="000000"/>
                </a:solidFill>
              </a:defRPr>
            </a:pPr>
            <a:r>
              <a:rPr sz="3400">
                <a:solidFill>
                  <a:srgbClr val="FFFFFF"/>
                </a:solidFill>
              </a:rPr>
              <a:t>Built for you by a third-party</a:t>
            </a:r>
          </a:p>
          <a:p>
            <a:pPr lvl="0">
              <a:defRPr sz="1800">
                <a:solidFill>
                  <a:srgbClr val="000000"/>
                </a:solidFill>
              </a:defRPr>
            </a:pPr>
            <a:r>
              <a:rPr sz="3400">
                <a:solidFill>
                  <a:srgbClr val="FFFFFF"/>
                </a:solidFill>
              </a:rPr>
              <a:t>Reviewed by Apple</a:t>
            </a:r>
          </a:p>
        </p:txBody>
      </p:sp>
      <p:pic>
        <p:nvPicPr>
          <p:cNvPr id="2" name="Picture 1" descr="B2B.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53" y="2465141"/>
            <a:ext cx="5481629" cy="48394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Safari6_Frame_Business_MDM_Height Adjust_021914.png"/>
          <p:cNvPicPr/>
          <p:nvPr/>
        </p:nvPicPr>
        <p:blipFill>
          <a:blip r:embed="rId3">
            <a:extLst/>
          </a:blip>
          <a:stretch>
            <a:fillRect/>
          </a:stretch>
        </p:blipFill>
        <p:spPr>
          <a:xfrm>
            <a:off x="767337" y="3313523"/>
            <a:ext cx="4998721" cy="4630234"/>
          </a:xfrm>
          <a:prstGeom prst="rect">
            <a:avLst/>
          </a:prstGeom>
          <a:ln w="12700">
            <a:miter lim="400000"/>
          </a:ln>
        </p:spPr>
      </p:pic>
      <p:pic>
        <p:nvPicPr>
          <p:cNvPr id="275" name="DEP_Business_Guide_EN_Feb2014.pdf"/>
          <p:cNvPicPr/>
          <p:nvPr/>
        </p:nvPicPr>
        <p:blipFill>
          <a:blip r:embed="rId4">
            <a:extLst/>
          </a:blip>
          <a:stretch>
            <a:fillRect/>
          </a:stretch>
        </p:blipFill>
        <p:spPr>
          <a:xfrm>
            <a:off x="1513595" y="3265093"/>
            <a:ext cx="3506204" cy="4537440"/>
          </a:xfrm>
          <a:prstGeom prst="rect">
            <a:avLst/>
          </a:prstGeom>
          <a:ln w="12700">
            <a:miter lim="400000"/>
          </a:ln>
        </p:spPr>
      </p:pic>
      <p:sp>
        <p:nvSpPr>
          <p:cNvPr id="276" name="Shape 276"/>
          <p:cNvSpPr>
            <a:spLocks noGrp="1"/>
          </p:cNvSpPr>
          <p:nvPr>
            <p:ph type="title"/>
          </p:nvPr>
        </p:nvSpPr>
        <p:spPr>
          <a:xfrm>
            <a:off x="697653" y="437307"/>
            <a:ext cx="11609494" cy="907628"/>
          </a:xfrm>
          <a:prstGeom prst="rect">
            <a:avLst/>
          </a:prstGeom>
        </p:spPr>
        <p:txBody>
          <a:bodyPr>
            <a:normAutofit fontScale="90000"/>
          </a:bodyPr>
          <a:lstStyle>
            <a:lvl1pPr defTabSz="720089">
              <a:defRPr sz="6119"/>
            </a:lvl1pPr>
          </a:lstStyle>
          <a:p>
            <a:pPr lvl="0" algn="ctr">
              <a:defRPr sz="1800">
                <a:solidFill>
                  <a:srgbClr val="000000"/>
                </a:solidFill>
              </a:defRPr>
            </a:pPr>
            <a:r>
              <a:rPr sz="6119" dirty="0">
                <a:solidFill>
                  <a:srgbClr val="FFFFFF"/>
                </a:solidFill>
              </a:rPr>
              <a:t>Program Resources</a:t>
            </a:r>
          </a:p>
        </p:txBody>
      </p:sp>
      <p:sp>
        <p:nvSpPr>
          <p:cNvPr id="277" name="Shape 277"/>
          <p:cNvSpPr>
            <a:spLocks noGrp="1"/>
          </p:cNvSpPr>
          <p:nvPr>
            <p:ph type="body" sz="half" idx="1"/>
          </p:nvPr>
        </p:nvSpPr>
        <p:spPr>
          <a:prstGeom prst="rect">
            <a:avLst/>
          </a:prstGeom>
        </p:spPr>
        <p:txBody>
          <a:bodyPr/>
          <a:lstStyle/>
          <a:p>
            <a:pPr lvl="0">
              <a:defRPr sz="1800">
                <a:solidFill>
                  <a:srgbClr val="000000"/>
                </a:solidFill>
              </a:defRPr>
            </a:pPr>
            <a:r>
              <a:rPr sz="2800" dirty="0">
                <a:solidFill>
                  <a:srgbClr val="FFFFFF"/>
                </a:solidFill>
              </a:rPr>
              <a:t>The new IT website</a:t>
            </a:r>
          </a:p>
          <a:p>
            <a:pPr marL="198782" lvl="1" indent="-198782">
              <a:defRPr sz="1800">
                <a:solidFill>
                  <a:srgbClr val="000000"/>
                </a:solidFill>
              </a:defRPr>
            </a:pPr>
            <a:r>
              <a:rPr sz="2800" dirty="0">
                <a:solidFill>
                  <a:srgbClr val="0000FF"/>
                </a:solidFill>
                <a:hlinkClick r:id="rId5"/>
              </a:rPr>
              <a:t>apple.com/ipad/business/it/management</a:t>
            </a:r>
            <a:endParaRPr sz="2800" dirty="0">
              <a:solidFill>
                <a:srgbClr val="0000FF"/>
              </a:solidFill>
            </a:endParaRPr>
          </a:p>
          <a:p>
            <a:pPr marL="198782" lvl="1" indent="-198782">
              <a:defRPr sz="1800">
                <a:solidFill>
                  <a:srgbClr val="000000"/>
                </a:solidFill>
              </a:defRPr>
            </a:pPr>
            <a:r>
              <a:rPr sz="2800" dirty="0">
                <a:solidFill>
                  <a:srgbClr val="FFFFFF"/>
                </a:solidFill>
              </a:rPr>
              <a:t>Program Guide</a:t>
            </a:r>
          </a:p>
        </p:txBody>
      </p:sp>
    </p:spTree>
  </p:cSld>
  <p:clrMapOvr>
    <a:masterClrMapping/>
  </p:clrMapOvr>
  <p:transition>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iterate>
                                    <p:tmAbs val="0"/>
                                  </p:iterate>
                                  <p:childTnLst>
                                    <p:animEffect transition="out" filter="fade">
                                      <p:cBhvr>
                                        <p:cTn id="6" dur="500" fill="hold"/>
                                        <p:tgtEl>
                                          <p:spTgt spid="274"/>
                                        </p:tgtEl>
                                      </p:cBhvr>
                                    </p:animEffect>
                                    <p:set>
                                      <p:cBhvr>
                                        <p:cTn id="7" fill="hold">
                                          <p:stCondLst>
                                            <p:cond delay="499"/>
                                          </p:stCondLst>
                                        </p:cTn>
                                        <p:tgtEl>
                                          <p:spTgt spid="27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2" nodeType="afterEffect">
                                  <p:stCondLst>
                                    <p:cond delay="0"/>
                                  </p:stCondLst>
                                  <p:iterate>
                                    <p:tmAbs val="0"/>
                                  </p:iterate>
                                  <p:childTnLst>
                                    <p:set>
                                      <p:cBhvr>
                                        <p:cTn id="10" fill="hold"/>
                                        <p:tgtEl>
                                          <p:spTgt spid="275"/>
                                        </p:tgtEl>
                                        <p:attrNameLst>
                                          <p:attrName>style.visibility</p:attrName>
                                        </p:attrNameLst>
                                      </p:cBhvr>
                                      <p:to>
                                        <p:strVal val="visible"/>
                                      </p:to>
                                    </p:set>
                                    <p:animEffect transition="in" filter="fade">
                                      <p:cBhvr>
                                        <p:cTn id="11"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1" animBg="1" advAuto="0"/>
      <p:bldP spid="275"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p:cNvSpPr>
          <p:nvPr>
            <p:ph type="title"/>
          </p:nvPr>
        </p:nvSpPr>
        <p:spPr>
          <a:xfrm>
            <a:off x="697653" y="538478"/>
            <a:ext cx="11609494" cy="1116885"/>
          </a:xfrm>
          <a:prstGeom prst="rect">
            <a:avLst/>
          </a:prstGeom>
        </p:spPr>
        <p:txBody>
          <a:bodyPr>
            <a:noAutofit/>
          </a:bodyPr>
          <a:lstStyle/>
          <a:p>
            <a:pPr lvl="0" algn="ctr">
              <a:defRPr sz="1800">
                <a:solidFill>
                  <a:srgbClr val="000000"/>
                </a:solidFill>
              </a:defRPr>
            </a:pPr>
            <a:r>
              <a:rPr sz="5400" dirty="0">
                <a:solidFill>
                  <a:srgbClr val="FFFFFF"/>
                </a:solidFill>
              </a:rPr>
              <a:t>Device Enrollment Program</a:t>
            </a:r>
          </a:p>
        </p:txBody>
      </p:sp>
      <p:sp>
        <p:nvSpPr>
          <p:cNvPr id="282" name="Shape 282"/>
          <p:cNvSpPr>
            <a:spLocks noGrp="1"/>
          </p:cNvSpPr>
          <p:nvPr>
            <p:ph type="body" sz="half" idx="1"/>
          </p:nvPr>
        </p:nvSpPr>
        <p:spPr>
          <a:xfrm>
            <a:off x="6502400" y="1972202"/>
            <a:ext cx="5804747" cy="5964467"/>
          </a:xfrm>
          <a:prstGeom prst="rect">
            <a:avLst/>
          </a:prstGeom>
        </p:spPr>
        <p:txBody>
          <a:bodyPr/>
          <a:lstStyle/>
          <a:p>
            <a:pPr lvl="0">
              <a:defRPr sz="1800">
                <a:solidFill>
                  <a:srgbClr val="000000"/>
                </a:solidFill>
              </a:defRPr>
            </a:pPr>
            <a:r>
              <a:rPr sz="3400" dirty="0">
                <a:solidFill>
                  <a:srgbClr val="FFFFFF"/>
                </a:solidFill>
              </a:rPr>
              <a:t>Zero-touch MDM enrollment </a:t>
            </a:r>
          </a:p>
          <a:p>
            <a:pPr lvl="0">
              <a:defRPr sz="1800">
                <a:solidFill>
                  <a:srgbClr val="000000"/>
                </a:solidFill>
              </a:defRPr>
            </a:pPr>
            <a:r>
              <a:rPr sz="3400" dirty="0">
                <a:solidFill>
                  <a:srgbClr val="FFFFFF"/>
                </a:solidFill>
              </a:rPr>
              <a:t>Wireless supervision</a:t>
            </a:r>
          </a:p>
          <a:p>
            <a:pPr lvl="0">
              <a:defRPr sz="1800">
                <a:solidFill>
                  <a:srgbClr val="000000"/>
                </a:solidFill>
              </a:defRPr>
            </a:pPr>
            <a:r>
              <a:rPr sz="3400" dirty="0">
                <a:solidFill>
                  <a:srgbClr val="FFFFFF"/>
                </a:solidFill>
              </a:rPr>
              <a:t>Streamlined Setup Assistant</a:t>
            </a:r>
          </a:p>
          <a:p>
            <a:pPr lvl="0">
              <a:defRPr sz="1800">
                <a:solidFill>
                  <a:srgbClr val="000000"/>
                </a:solidFill>
              </a:defRPr>
            </a:pPr>
            <a:r>
              <a:rPr sz="3400" dirty="0">
                <a:solidFill>
                  <a:srgbClr val="FFFFFF"/>
                </a:solidFill>
              </a:rPr>
              <a:t>Mandatory MDM enrollment during setup</a:t>
            </a:r>
          </a:p>
          <a:p>
            <a:pPr lvl="0">
              <a:defRPr sz="1800">
                <a:solidFill>
                  <a:srgbClr val="000000"/>
                </a:solidFill>
              </a:defRPr>
            </a:pPr>
            <a:r>
              <a:rPr sz="3400" dirty="0">
                <a:solidFill>
                  <a:srgbClr val="FFFFFF"/>
                </a:solidFill>
              </a:rPr>
              <a:t>Non-removable MDM</a:t>
            </a:r>
          </a:p>
        </p:txBody>
      </p:sp>
      <p:pic>
        <p:nvPicPr>
          <p:cNvPr id="2" name="Picture 1" descr="ipad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81" y="3218763"/>
            <a:ext cx="6098913" cy="33303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pasted-image.tif"/>
          <p:cNvPicPr/>
          <p:nvPr/>
        </p:nvPicPr>
        <p:blipFill>
          <a:blip r:embed="rId3">
            <a:extLst/>
          </a:blip>
          <a:srcRect l="9821"/>
          <a:stretch>
            <a:fillRect/>
          </a:stretch>
        </p:blipFill>
        <p:spPr>
          <a:xfrm>
            <a:off x="6718299" y="2947800"/>
            <a:ext cx="5330303" cy="4226300"/>
          </a:xfrm>
          <a:prstGeom prst="rect">
            <a:avLst/>
          </a:prstGeom>
          <a:ln w="12700">
            <a:miter lim="400000"/>
          </a:ln>
        </p:spPr>
      </p:pic>
      <p:sp>
        <p:nvSpPr>
          <p:cNvPr id="288" name="Shape 288"/>
          <p:cNvSpPr>
            <a:spLocks noGrp="1"/>
          </p:cNvSpPr>
          <p:nvPr>
            <p:ph type="title"/>
          </p:nvPr>
        </p:nvSpPr>
        <p:spPr>
          <a:xfrm>
            <a:off x="4263258" y="453523"/>
            <a:ext cx="4512431" cy="1176051"/>
          </a:xfrm>
          <a:prstGeom prst="rect">
            <a:avLst/>
          </a:prstGeom>
        </p:spPr>
        <p:txBody>
          <a:bodyPr/>
          <a:lstStyle/>
          <a:p>
            <a:pPr lvl="0">
              <a:defRPr sz="1800">
                <a:solidFill>
                  <a:srgbClr val="000000"/>
                </a:solidFill>
              </a:defRPr>
            </a:pPr>
            <a:r>
              <a:rPr sz="6000" dirty="0">
                <a:solidFill>
                  <a:srgbClr val="FFFFFF"/>
                </a:solidFill>
              </a:rPr>
              <a:t>iOS 9…Fall</a:t>
            </a:r>
          </a:p>
        </p:txBody>
      </p:sp>
      <p:sp>
        <p:nvSpPr>
          <p:cNvPr id="289" name="Shape 289"/>
          <p:cNvSpPr>
            <a:spLocks noGrp="1"/>
          </p:cNvSpPr>
          <p:nvPr>
            <p:ph type="body" idx="1"/>
          </p:nvPr>
        </p:nvSpPr>
        <p:spPr>
          <a:xfrm>
            <a:off x="1485899" y="1629574"/>
            <a:ext cx="10464800" cy="1130300"/>
          </a:xfrm>
          <a:prstGeom prst="rect">
            <a:avLst/>
          </a:prstGeom>
        </p:spPr>
        <p:txBody>
          <a:bodyPr/>
          <a:lstStyle/>
          <a:p>
            <a:pPr lvl="0">
              <a:defRPr sz="1800">
                <a:solidFill>
                  <a:srgbClr val="000000"/>
                </a:solidFill>
              </a:defRPr>
            </a:pPr>
            <a:r>
              <a:rPr sz="3200" dirty="0">
                <a:solidFill>
                  <a:srgbClr val="FFFFFF"/>
                </a:solidFill>
              </a:rPr>
              <a:t>iOS 9 implications for distribution of apps for your organization…</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body" idx="1"/>
          </p:nvPr>
        </p:nvSpPr>
        <p:spPr>
          <a:prstGeom prst="rect">
            <a:avLst/>
          </a:prstGeom>
        </p:spPr>
        <p:txBody>
          <a:bodyPr>
            <a:normAutofit fontScale="92500" lnSpcReduction="10000"/>
          </a:bodyPr>
          <a:lstStyle/>
          <a:p>
            <a:pPr marL="443484" lvl="0" indent="-443484" defTabSz="566674">
              <a:spcBef>
                <a:spcPts val="4000"/>
              </a:spcBef>
              <a:defRPr sz="1800">
                <a:solidFill>
                  <a:srgbClr val="000000"/>
                </a:solidFill>
              </a:defRPr>
            </a:pPr>
            <a:r>
              <a:rPr sz="3686">
                <a:solidFill>
                  <a:srgbClr val="FFFFFF"/>
                </a:solidFill>
              </a:rPr>
              <a:t>Keynote Presentations</a:t>
            </a:r>
          </a:p>
          <a:p>
            <a:pPr marL="886968" lvl="1" indent="-443484" defTabSz="566674">
              <a:spcBef>
                <a:spcPts val="4000"/>
              </a:spcBef>
              <a:defRPr sz="1800">
                <a:solidFill>
                  <a:srgbClr val="000000"/>
                </a:solidFill>
              </a:defRPr>
            </a:pPr>
            <a:r>
              <a:rPr sz="3686">
                <a:solidFill>
                  <a:srgbClr val="FFFFFF"/>
                </a:solidFill>
              </a:rPr>
              <a:t>IT </a:t>
            </a:r>
          </a:p>
          <a:p>
            <a:pPr marL="1330452" lvl="2" indent="-443484" defTabSz="566674">
              <a:spcBef>
                <a:spcPts val="4000"/>
              </a:spcBef>
              <a:defRPr sz="1800">
                <a:solidFill>
                  <a:srgbClr val="000000"/>
                </a:solidFill>
              </a:defRPr>
            </a:pPr>
            <a:r>
              <a:rPr sz="3686">
                <a:solidFill>
                  <a:srgbClr val="FFFFFF"/>
                </a:solidFill>
              </a:rPr>
              <a:t>(Translating iOS from Windows perspective)</a:t>
            </a:r>
          </a:p>
          <a:p>
            <a:pPr marL="886968" lvl="1" indent="-443484" defTabSz="566674">
              <a:spcBef>
                <a:spcPts val="4000"/>
              </a:spcBef>
              <a:defRPr sz="1800">
                <a:solidFill>
                  <a:srgbClr val="000000"/>
                </a:solidFill>
              </a:defRPr>
            </a:pPr>
            <a:r>
              <a:rPr sz="3686">
                <a:solidFill>
                  <a:srgbClr val="FFFFFF"/>
                </a:solidFill>
              </a:rPr>
              <a:t>Brass </a:t>
            </a:r>
          </a:p>
          <a:p>
            <a:pPr marL="1330452" lvl="2" indent="-443484" defTabSz="566674">
              <a:spcBef>
                <a:spcPts val="4000"/>
              </a:spcBef>
              <a:defRPr sz="1800">
                <a:solidFill>
                  <a:srgbClr val="000000"/>
                </a:solidFill>
              </a:defRPr>
            </a:pPr>
            <a:r>
              <a:rPr sz="3686">
                <a:solidFill>
                  <a:srgbClr val="FFFFFF"/>
                </a:solidFill>
              </a:rPr>
              <a:t>(Impact on People, Organization, Budget)</a:t>
            </a:r>
          </a:p>
          <a:p>
            <a:pPr marL="886968" lvl="1" indent="-443484" defTabSz="566674">
              <a:spcBef>
                <a:spcPts val="4000"/>
              </a:spcBef>
              <a:defRPr sz="1800">
                <a:solidFill>
                  <a:srgbClr val="000000"/>
                </a:solidFill>
              </a:defRPr>
            </a:pPr>
            <a:r>
              <a:rPr sz="3686">
                <a:solidFill>
                  <a:srgbClr val="FFFFFF"/>
                </a:solidFill>
              </a:rPr>
              <a:t>How To Pull this off</a:t>
            </a:r>
          </a:p>
          <a:p>
            <a:pPr marL="1330452" lvl="2" indent="-443484" defTabSz="566674">
              <a:spcBef>
                <a:spcPts val="4000"/>
              </a:spcBef>
              <a:defRPr sz="1800">
                <a:solidFill>
                  <a:srgbClr val="000000"/>
                </a:solidFill>
              </a:defRPr>
            </a:pPr>
            <a:r>
              <a:rPr sz="3686">
                <a:solidFill>
                  <a:srgbClr val="FFFFFF"/>
                </a:solidFill>
              </a:rPr>
              <a:t>(CheckList)</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title"/>
          </p:nvPr>
        </p:nvSpPr>
        <p:spPr>
          <a:xfrm>
            <a:off x="1917700" y="453524"/>
            <a:ext cx="10464800" cy="1516194"/>
          </a:xfrm>
          <a:prstGeom prst="rect">
            <a:avLst/>
          </a:prstGeom>
        </p:spPr>
        <p:txBody>
          <a:bodyPr/>
          <a:lstStyle/>
          <a:p>
            <a:pPr lvl="0">
              <a:defRPr sz="1800">
                <a:solidFill>
                  <a:srgbClr val="000000"/>
                </a:solidFill>
              </a:defRPr>
            </a:pPr>
            <a:r>
              <a:rPr sz="8000" dirty="0">
                <a:solidFill>
                  <a:srgbClr val="FFFFFF"/>
                </a:solidFill>
              </a:rPr>
              <a:t>Conclusions…</a:t>
            </a:r>
          </a:p>
        </p:txBody>
      </p:sp>
      <p:sp>
        <p:nvSpPr>
          <p:cNvPr id="294" name="Shape 294"/>
          <p:cNvSpPr>
            <a:spLocks noGrp="1"/>
          </p:cNvSpPr>
          <p:nvPr>
            <p:ph type="body" idx="1"/>
          </p:nvPr>
        </p:nvSpPr>
        <p:spPr>
          <a:xfrm>
            <a:off x="952500" y="2590800"/>
            <a:ext cx="5325319" cy="5572632"/>
          </a:xfrm>
          <a:prstGeom prst="rect">
            <a:avLst/>
          </a:prstGeom>
        </p:spPr>
        <p:txBody>
          <a:bodyPr/>
          <a:lstStyle/>
          <a:p>
            <a:pPr lvl="0">
              <a:defRPr sz="1800">
                <a:solidFill>
                  <a:srgbClr val="000000"/>
                </a:solidFill>
              </a:defRPr>
            </a:pPr>
            <a:r>
              <a:rPr sz="3800" dirty="0">
                <a:solidFill>
                  <a:srgbClr val="FFFFFF"/>
                </a:solidFill>
              </a:rPr>
              <a:t>AppleID Strategy</a:t>
            </a:r>
          </a:p>
          <a:p>
            <a:pPr lvl="0">
              <a:defRPr sz="1800">
                <a:solidFill>
                  <a:srgbClr val="000000"/>
                </a:solidFill>
              </a:defRPr>
            </a:pPr>
            <a:endParaRPr lang="en-US" sz="3800" dirty="0" smtClean="0">
              <a:solidFill>
                <a:srgbClr val="FFFFFF"/>
              </a:solidFill>
            </a:endParaRPr>
          </a:p>
          <a:p>
            <a:pPr lvl="0">
              <a:defRPr sz="1800">
                <a:solidFill>
                  <a:srgbClr val="000000"/>
                </a:solidFill>
              </a:defRPr>
            </a:pPr>
            <a:r>
              <a:rPr sz="3800" dirty="0" smtClean="0">
                <a:solidFill>
                  <a:srgbClr val="FFFFFF"/>
                </a:solidFill>
              </a:rPr>
              <a:t>MDM</a:t>
            </a:r>
            <a:endParaRPr sz="3800" dirty="0">
              <a:solidFill>
                <a:srgbClr val="FFFFFF"/>
              </a:solidFill>
            </a:endParaRPr>
          </a:p>
          <a:p>
            <a:pPr lvl="0">
              <a:defRPr sz="1800">
                <a:solidFill>
                  <a:srgbClr val="000000"/>
                </a:solidFill>
              </a:defRPr>
            </a:pPr>
            <a:endParaRPr lang="en-US" sz="3800" dirty="0" smtClean="0">
              <a:solidFill>
                <a:srgbClr val="FFFFFF"/>
              </a:solidFill>
            </a:endParaRPr>
          </a:p>
          <a:p>
            <a:pPr lvl="0">
              <a:defRPr sz="1800">
                <a:solidFill>
                  <a:srgbClr val="000000"/>
                </a:solidFill>
              </a:defRPr>
            </a:pPr>
            <a:r>
              <a:rPr sz="3800" dirty="0" smtClean="0">
                <a:solidFill>
                  <a:srgbClr val="FFFFFF"/>
                </a:solidFill>
              </a:rPr>
              <a:t>App </a:t>
            </a:r>
            <a:r>
              <a:rPr sz="3800" dirty="0">
                <a:solidFill>
                  <a:srgbClr val="FFFFFF"/>
                </a:solidFill>
              </a:rPr>
              <a:t>Deployment </a:t>
            </a:r>
          </a:p>
          <a:p>
            <a:pPr lvl="1">
              <a:defRPr sz="1800">
                <a:solidFill>
                  <a:srgbClr val="000000"/>
                </a:solidFill>
              </a:defRPr>
            </a:pPr>
            <a:endParaRPr lang="en-US" sz="3800" dirty="0" smtClean="0">
              <a:solidFill>
                <a:srgbClr val="FFFFFF"/>
              </a:solidFill>
            </a:endParaRPr>
          </a:p>
          <a:p>
            <a:pPr lvl="1">
              <a:defRPr sz="1800">
                <a:solidFill>
                  <a:srgbClr val="000000"/>
                </a:solidFill>
              </a:defRPr>
            </a:pPr>
            <a:r>
              <a:rPr sz="3800" dirty="0" smtClean="0">
                <a:solidFill>
                  <a:srgbClr val="FFFFFF"/>
                </a:solidFill>
              </a:rPr>
              <a:t>Self </a:t>
            </a:r>
            <a:r>
              <a:rPr sz="3800" dirty="0">
                <a:solidFill>
                  <a:srgbClr val="FFFFFF"/>
                </a:solidFill>
              </a:rPr>
              <a:t>Feed v. Force Feed</a:t>
            </a:r>
          </a:p>
        </p:txBody>
      </p:sp>
      <p:sp>
        <p:nvSpPr>
          <p:cNvPr id="295" name="Shape 295"/>
          <p:cNvSpPr/>
          <p:nvPr/>
        </p:nvSpPr>
        <p:spPr>
          <a:xfrm>
            <a:off x="7150100" y="2240714"/>
            <a:ext cx="5325319" cy="592271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379475" lvl="0" indent="-379475" algn="l" defTabSz="484886">
              <a:spcBef>
                <a:spcPts val="3400"/>
              </a:spcBef>
              <a:buSzPct val="75000"/>
              <a:buChar char="•"/>
              <a:defRPr sz="1800">
                <a:solidFill>
                  <a:srgbClr val="000000"/>
                </a:solidFill>
              </a:defRPr>
            </a:pPr>
            <a:r>
              <a:rPr sz="3154" dirty="0">
                <a:solidFill>
                  <a:srgbClr val="FFFFFF"/>
                </a:solidFill>
              </a:rPr>
              <a:t>Don’t Manage AppleID’s; use and Alais Strategy for email accounts</a:t>
            </a:r>
          </a:p>
          <a:p>
            <a:pPr marL="379475" lvl="0" indent="-379475" algn="l" defTabSz="484886">
              <a:spcBef>
                <a:spcPts val="3400"/>
              </a:spcBef>
              <a:buSzPct val="75000"/>
              <a:buChar char="•"/>
              <a:defRPr sz="1800">
                <a:solidFill>
                  <a:srgbClr val="000000"/>
                </a:solidFill>
              </a:defRPr>
            </a:pPr>
            <a:r>
              <a:rPr sz="3154" dirty="0">
                <a:solidFill>
                  <a:srgbClr val="FFFFFF"/>
                </a:solidFill>
              </a:rPr>
              <a:t>The MDM will allow you to manipulate XML data and keys on the devices; you don’t image in the old way</a:t>
            </a:r>
          </a:p>
          <a:p>
            <a:pPr marL="379475" lvl="0" indent="-379475" algn="l" defTabSz="484886">
              <a:spcBef>
                <a:spcPts val="3400"/>
              </a:spcBef>
              <a:buSzPct val="75000"/>
              <a:buChar char="•"/>
              <a:defRPr sz="1800">
                <a:solidFill>
                  <a:srgbClr val="000000"/>
                </a:solidFill>
              </a:defRPr>
            </a:pPr>
            <a:r>
              <a:rPr sz="3154" dirty="0">
                <a:solidFill>
                  <a:srgbClr val="FFFFFF"/>
                </a:solidFill>
              </a:rPr>
              <a:t>You can force uses to depend on you or train them to pull apps themselves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1191" y="2418873"/>
            <a:ext cx="11437904" cy="5355313"/>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algn="l"/>
            <a:r>
              <a:rPr lang="en-US" sz="1800" b="1" u="sng" dirty="0" err="1">
                <a:solidFill>
                  <a:schemeClr val="bg1"/>
                </a:solidFill>
              </a:rPr>
              <a:t>iOS</a:t>
            </a:r>
            <a:r>
              <a:rPr lang="en-US" sz="1800" b="1" u="sng" dirty="0">
                <a:solidFill>
                  <a:schemeClr val="bg1"/>
                </a:solidFill>
              </a:rPr>
              <a:t> 9 Deployment Technical Reference</a:t>
            </a:r>
          </a:p>
          <a:p>
            <a:pPr algn="l"/>
            <a:r>
              <a:rPr lang="en-US" sz="1800" dirty="0" err="1" smtClean="0">
                <a:solidFill>
                  <a:srgbClr val="000000"/>
                </a:solidFill>
              </a:rPr>
              <a:t>iBooks</a:t>
            </a:r>
            <a:r>
              <a:rPr lang="en-US" sz="1800" dirty="0" smtClean="0">
                <a:solidFill>
                  <a:srgbClr val="000000"/>
                </a:solidFill>
              </a:rPr>
              <a:t> </a:t>
            </a:r>
            <a:r>
              <a:rPr lang="en-US" sz="1800" dirty="0">
                <a:solidFill>
                  <a:srgbClr val="000000"/>
                </a:solidFill>
              </a:rPr>
              <a:t>- </a:t>
            </a:r>
            <a:r>
              <a:rPr lang="en-US" sz="1800" u="sng" dirty="0">
                <a:hlinkClick r:id="rId2"/>
              </a:rPr>
              <a:t>https://itunes.apple.com/us/book/ios-deployment-reference/id917468024?mt=11</a:t>
            </a:r>
          </a:p>
          <a:p>
            <a:pPr algn="l"/>
            <a:r>
              <a:rPr lang="en-US" sz="1800" dirty="0" smtClean="0">
                <a:solidFill>
                  <a:srgbClr val="000000"/>
                </a:solidFill>
              </a:rPr>
              <a:t>Online </a:t>
            </a:r>
            <a:r>
              <a:rPr lang="en-US" sz="1800" dirty="0">
                <a:solidFill>
                  <a:srgbClr val="000000"/>
                </a:solidFill>
              </a:rPr>
              <a:t>- </a:t>
            </a:r>
            <a:r>
              <a:rPr lang="en-US" sz="1800" u="sng" dirty="0">
                <a:hlinkClick r:id="rId3"/>
              </a:rPr>
              <a:t>https://help.apple.com/deployment/ios</a:t>
            </a:r>
            <a:r>
              <a:rPr lang="en-US" sz="1800" u="sng" dirty="0" smtClean="0">
                <a:hlinkClick r:id="rId3"/>
              </a:rPr>
              <a:t>/</a:t>
            </a:r>
            <a:endParaRPr lang="en-US" sz="1800" u="sng" dirty="0" smtClean="0"/>
          </a:p>
          <a:p>
            <a:pPr algn="l"/>
            <a:endParaRPr lang="en-US" sz="1800" u="sng" dirty="0">
              <a:solidFill>
                <a:srgbClr val="000000"/>
              </a:solidFill>
            </a:endParaRPr>
          </a:p>
          <a:p>
            <a:pPr algn="l"/>
            <a:r>
              <a:rPr lang="en-US" sz="1800" b="1" u="sng" dirty="0" err="1">
                <a:solidFill>
                  <a:srgbClr val="000000"/>
                </a:solidFill>
              </a:rPr>
              <a:t>iOS</a:t>
            </a:r>
            <a:r>
              <a:rPr lang="en-US" sz="1800" b="1" u="sng" dirty="0">
                <a:solidFill>
                  <a:srgbClr val="000000"/>
                </a:solidFill>
              </a:rPr>
              <a:t> 8 Deployment Technical </a:t>
            </a:r>
            <a:r>
              <a:rPr lang="en-US" sz="1800" b="1" u="sng" dirty="0" smtClean="0">
                <a:solidFill>
                  <a:srgbClr val="000000"/>
                </a:solidFill>
              </a:rPr>
              <a:t>Reference</a:t>
            </a:r>
          </a:p>
          <a:p>
            <a:pPr algn="l"/>
            <a:r>
              <a:rPr lang="en-US" sz="1800" dirty="0" smtClean="0">
                <a:solidFill>
                  <a:srgbClr val="000000"/>
                </a:solidFill>
              </a:rPr>
              <a:t>iBook </a:t>
            </a:r>
            <a:r>
              <a:rPr lang="en-US" sz="1800" dirty="0">
                <a:solidFill>
                  <a:srgbClr val="000000"/>
                </a:solidFill>
              </a:rPr>
              <a:t>- </a:t>
            </a:r>
            <a:r>
              <a:rPr lang="en-US" sz="1800" u="sng" dirty="0">
                <a:hlinkClick r:id="rId2"/>
              </a:rPr>
              <a:t>https://itunes.apple.com/us/book/ios-deployment-reference/id917468024?mt=</a:t>
            </a:r>
            <a:r>
              <a:rPr lang="en-US" sz="1800" u="sng" dirty="0" smtClean="0">
                <a:hlinkClick r:id="rId2"/>
              </a:rPr>
              <a:t>11</a:t>
            </a:r>
            <a:endParaRPr lang="en-US" sz="1800" u="sng" dirty="0"/>
          </a:p>
          <a:p>
            <a:pPr algn="l"/>
            <a:r>
              <a:rPr lang="en-US" sz="1800" dirty="0" smtClean="0">
                <a:solidFill>
                  <a:srgbClr val="000000"/>
                </a:solidFill>
              </a:rPr>
              <a:t>Online </a:t>
            </a:r>
            <a:r>
              <a:rPr lang="en-US" sz="1800" dirty="0">
                <a:solidFill>
                  <a:srgbClr val="000000"/>
                </a:solidFill>
              </a:rPr>
              <a:t>- </a:t>
            </a:r>
            <a:r>
              <a:rPr lang="en-US" sz="1800" u="sng" dirty="0">
                <a:hlinkClick r:id="rId4"/>
              </a:rPr>
              <a:t>https://help.apple.com/deployment/</a:t>
            </a:r>
            <a:r>
              <a:rPr lang="en-US" sz="1800" u="sng" dirty="0" smtClean="0">
                <a:hlinkClick r:id="rId4"/>
              </a:rPr>
              <a:t>ios</a:t>
            </a:r>
            <a:endParaRPr lang="en-US" sz="1800" u="sng" dirty="0"/>
          </a:p>
          <a:p>
            <a:pPr algn="l"/>
            <a:r>
              <a:rPr lang="en-US" sz="1800" dirty="0" smtClean="0">
                <a:solidFill>
                  <a:srgbClr val="000000"/>
                </a:solidFill>
              </a:rPr>
              <a:t>PDF </a:t>
            </a:r>
            <a:r>
              <a:rPr lang="en-US" sz="1800" dirty="0">
                <a:solidFill>
                  <a:srgbClr val="000000"/>
                </a:solidFill>
              </a:rPr>
              <a:t>- </a:t>
            </a:r>
            <a:r>
              <a:rPr lang="en-US" sz="1800" u="sng" dirty="0">
                <a:hlinkClick r:id="rId5"/>
              </a:rPr>
              <a:t>http://manuals.info.apple.com/MANUALS/1000/MA1685/en_US/ios_deployment_reference.pdf</a:t>
            </a:r>
          </a:p>
          <a:p>
            <a:pPr algn="l"/>
            <a:endParaRPr lang="en-US" sz="1800" u="sng" dirty="0" smtClean="0">
              <a:solidFill>
                <a:srgbClr val="000000"/>
              </a:solidFill>
            </a:endParaRPr>
          </a:p>
          <a:p>
            <a:pPr algn="l"/>
            <a:r>
              <a:rPr lang="en-US" sz="1800" b="1" u="sng" dirty="0">
                <a:solidFill>
                  <a:srgbClr val="000000"/>
                </a:solidFill>
              </a:rPr>
              <a:t>Device Enrollment Program (DEP) Guide</a:t>
            </a:r>
          </a:p>
          <a:p>
            <a:pPr algn="l"/>
            <a:r>
              <a:rPr lang="en-US" sz="1800" dirty="0" smtClean="0">
                <a:solidFill>
                  <a:srgbClr val="000000"/>
                </a:solidFill>
              </a:rPr>
              <a:t>PDF </a:t>
            </a:r>
            <a:r>
              <a:rPr lang="en-US" sz="1800" dirty="0">
                <a:solidFill>
                  <a:srgbClr val="000000"/>
                </a:solidFill>
              </a:rPr>
              <a:t>- </a:t>
            </a:r>
            <a:r>
              <a:rPr lang="en-US" sz="1800" u="sng" dirty="0">
                <a:hlinkClick r:id="rId6"/>
              </a:rPr>
              <a:t>http://images.apple.com/business/docs/DEP_Business_Guide.pdf</a:t>
            </a:r>
          </a:p>
          <a:p>
            <a:pPr algn="l"/>
            <a:r>
              <a:rPr lang="en-US" sz="1800" dirty="0" smtClean="0">
                <a:solidFill>
                  <a:srgbClr val="000000"/>
                </a:solidFill>
              </a:rPr>
              <a:t>Online </a:t>
            </a:r>
            <a:r>
              <a:rPr lang="en-US" sz="1800" dirty="0">
                <a:solidFill>
                  <a:srgbClr val="000000"/>
                </a:solidFill>
              </a:rPr>
              <a:t>- </a:t>
            </a:r>
            <a:r>
              <a:rPr lang="en-US" sz="1800" u="sng" dirty="0">
                <a:hlinkClick r:id="rId7"/>
              </a:rPr>
              <a:t>https://help.apple.com/deployment/programs</a:t>
            </a:r>
            <a:r>
              <a:rPr lang="en-US" sz="1800" u="sng" dirty="0" smtClean="0">
                <a:hlinkClick r:id="rId7"/>
              </a:rPr>
              <a:t>/</a:t>
            </a:r>
            <a:endParaRPr lang="en-US" sz="1800" u="sng" dirty="0" smtClean="0"/>
          </a:p>
          <a:p>
            <a:pPr algn="l"/>
            <a:endParaRPr lang="en-US" sz="1800" u="sng" dirty="0"/>
          </a:p>
          <a:p>
            <a:pPr algn="l"/>
            <a:r>
              <a:rPr lang="en-US" sz="1800" b="1" u="sng" dirty="0">
                <a:solidFill>
                  <a:srgbClr val="000000"/>
                </a:solidFill>
              </a:rPr>
              <a:t>Volume Purchase Program (VPP) Guide</a:t>
            </a:r>
          </a:p>
          <a:p>
            <a:pPr algn="l"/>
            <a:r>
              <a:rPr lang="en-US" sz="1800" u="sng" dirty="0" smtClean="0">
                <a:hlinkClick r:id="rId8"/>
              </a:rPr>
              <a:t>http</a:t>
            </a:r>
            <a:r>
              <a:rPr lang="en-US" sz="1800" u="sng" dirty="0">
                <a:hlinkClick r:id="rId8"/>
              </a:rPr>
              <a:t>://images.apple.com/business/docs/VPP_Business_Guide.pdf</a:t>
            </a:r>
          </a:p>
          <a:p>
            <a:pPr algn="l"/>
            <a:r>
              <a:rPr lang="en-US" sz="1800" dirty="0" smtClean="0">
                <a:solidFill>
                  <a:srgbClr val="000000"/>
                </a:solidFill>
              </a:rPr>
              <a:t>Online </a:t>
            </a:r>
            <a:r>
              <a:rPr lang="en-US" sz="1800" dirty="0">
                <a:solidFill>
                  <a:srgbClr val="000000"/>
                </a:solidFill>
              </a:rPr>
              <a:t>- </a:t>
            </a:r>
            <a:r>
              <a:rPr lang="en-US" sz="1800" u="sng" dirty="0">
                <a:hlinkClick r:id="rId7"/>
              </a:rPr>
              <a:t>https://help.apple.com/deployment/programs</a:t>
            </a:r>
            <a:r>
              <a:rPr lang="en-US" sz="1800" u="sng" dirty="0" smtClean="0">
                <a:hlinkClick r:id="rId7"/>
              </a:rPr>
              <a:t>/</a:t>
            </a:r>
            <a:endParaRPr lang="en-US" sz="1800" u="sng" dirty="0" smtClean="0"/>
          </a:p>
          <a:p>
            <a:pPr algn="l"/>
            <a:endParaRPr lang="en-US" sz="1800" dirty="0"/>
          </a:p>
          <a:p>
            <a:pPr algn="l"/>
            <a:r>
              <a:rPr lang="en-US" sz="1800" b="1" u="sng" dirty="0" err="1">
                <a:solidFill>
                  <a:srgbClr val="000000"/>
                </a:solidFill>
              </a:rPr>
              <a:t>iOS</a:t>
            </a:r>
            <a:r>
              <a:rPr lang="en-US" sz="1800" b="1" u="sng" dirty="0">
                <a:solidFill>
                  <a:srgbClr val="000000"/>
                </a:solidFill>
              </a:rPr>
              <a:t> Security White Paper</a:t>
            </a:r>
          </a:p>
          <a:p>
            <a:pPr algn="l"/>
            <a:r>
              <a:rPr lang="en-US" sz="1800" u="sng" dirty="0" smtClean="0">
                <a:hlinkClick r:id="rId9"/>
              </a:rPr>
              <a:t>http</a:t>
            </a:r>
            <a:r>
              <a:rPr lang="en-US" sz="1800" u="sng" dirty="0">
                <a:hlinkClick r:id="rId9"/>
              </a:rPr>
              <a:t>://www.apple.com/business/docs/iOS_Security_Guide.pdf</a:t>
            </a:r>
            <a:endParaRPr lang="en-US" sz="1800" dirty="0"/>
          </a:p>
        </p:txBody>
      </p:sp>
      <p:sp>
        <p:nvSpPr>
          <p:cNvPr id="4" name="Shape 293"/>
          <p:cNvSpPr txBox="1">
            <a:spLocks/>
          </p:cNvSpPr>
          <p:nvPr/>
        </p:nvSpPr>
        <p:spPr>
          <a:xfrm>
            <a:off x="1249216" y="453524"/>
            <a:ext cx="10464800" cy="1516194"/>
          </a:xfrm>
          <a:prstGeom prst="rect">
            <a:avLst/>
          </a:prstGeom>
        </p:spPr>
        <p:txBody>
          <a:bodyPr/>
          <a:lstStyle>
            <a:lvl1pPr algn="l" defTabSz="1300460" rtl="0" eaLnBrk="1" latinLnBrk="0" hangingPunct="1">
              <a:spcBef>
                <a:spcPct val="0"/>
              </a:spcBef>
              <a:buNone/>
              <a:defRPr sz="4300" kern="1200" cap="all" spc="71"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sz="1800">
                <a:solidFill>
                  <a:srgbClr val="000000"/>
                </a:solidFill>
              </a:defRPr>
            </a:pPr>
            <a:r>
              <a:rPr lang="en-US" sz="8000" dirty="0" smtClean="0">
                <a:solidFill>
                  <a:srgbClr val="FFFFFF"/>
                </a:solidFill>
              </a:rPr>
              <a:t>Get Started</a:t>
            </a:r>
            <a:endParaRPr lang="en-US" sz="80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normAutofit fontScale="92500" lnSpcReduction="10000"/>
          </a:bodyPr>
          <a:lstStyle/>
          <a:p>
            <a:pPr marL="443484" lvl="0" indent="-443484" defTabSz="566674">
              <a:spcBef>
                <a:spcPts val="4000"/>
              </a:spcBef>
              <a:defRPr sz="1800">
                <a:solidFill>
                  <a:srgbClr val="000000"/>
                </a:solidFill>
              </a:defRPr>
            </a:pPr>
            <a:r>
              <a:rPr sz="3686">
                <a:solidFill>
                  <a:srgbClr val="FFFFFF"/>
                </a:solidFill>
              </a:rPr>
              <a:t>Keynote Presentations</a:t>
            </a:r>
          </a:p>
          <a:p>
            <a:pPr marL="886968" lvl="1" indent="-443484" defTabSz="566674">
              <a:spcBef>
                <a:spcPts val="4000"/>
              </a:spcBef>
              <a:defRPr sz="1800">
                <a:solidFill>
                  <a:srgbClr val="000000"/>
                </a:solidFill>
              </a:defRPr>
            </a:pPr>
            <a:r>
              <a:rPr sz="3686">
                <a:solidFill>
                  <a:srgbClr val="FFFFFF"/>
                </a:solidFill>
              </a:rPr>
              <a:t>IT </a:t>
            </a:r>
          </a:p>
          <a:p>
            <a:pPr marL="1330452" lvl="2" indent="-443484" defTabSz="566674">
              <a:spcBef>
                <a:spcPts val="4000"/>
              </a:spcBef>
              <a:defRPr sz="1800">
                <a:solidFill>
                  <a:srgbClr val="000000"/>
                </a:solidFill>
              </a:defRPr>
            </a:pPr>
            <a:r>
              <a:rPr sz="3686">
                <a:solidFill>
                  <a:srgbClr val="FFFFFF"/>
                </a:solidFill>
              </a:rPr>
              <a:t>(Translating iOS from Windows perspective)</a:t>
            </a:r>
          </a:p>
          <a:p>
            <a:pPr marL="886968" lvl="1" indent="-443484" defTabSz="566674">
              <a:spcBef>
                <a:spcPts val="4000"/>
              </a:spcBef>
              <a:defRPr sz="1800">
                <a:solidFill>
                  <a:srgbClr val="000000"/>
                </a:solidFill>
              </a:defRPr>
            </a:pPr>
            <a:r>
              <a:rPr sz="3686" strike="sngStrike">
                <a:solidFill>
                  <a:srgbClr val="FFFFFF"/>
                </a:solidFill>
              </a:rPr>
              <a:t>Brass </a:t>
            </a:r>
          </a:p>
          <a:p>
            <a:pPr marL="1330452" lvl="2" indent="-443484" defTabSz="566674">
              <a:spcBef>
                <a:spcPts val="4000"/>
              </a:spcBef>
              <a:defRPr sz="1800">
                <a:solidFill>
                  <a:srgbClr val="000000"/>
                </a:solidFill>
              </a:defRPr>
            </a:pPr>
            <a:r>
              <a:rPr sz="3686" strike="sngStrike">
                <a:solidFill>
                  <a:srgbClr val="FFFFFF"/>
                </a:solidFill>
              </a:rPr>
              <a:t>(Impact on People, Organization, Budget)</a:t>
            </a:r>
          </a:p>
          <a:p>
            <a:pPr marL="886968" lvl="1" indent="-443484" defTabSz="566674">
              <a:spcBef>
                <a:spcPts val="4000"/>
              </a:spcBef>
              <a:defRPr sz="1800">
                <a:solidFill>
                  <a:srgbClr val="000000"/>
                </a:solidFill>
              </a:defRPr>
            </a:pPr>
            <a:r>
              <a:rPr sz="3686" strike="sngStrike">
                <a:solidFill>
                  <a:srgbClr val="FFFFFF"/>
                </a:solidFill>
              </a:rPr>
              <a:t>How To Pull this off</a:t>
            </a:r>
          </a:p>
          <a:p>
            <a:pPr marL="1330452" lvl="2" indent="-443484" defTabSz="566674">
              <a:spcBef>
                <a:spcPts val="4000"/>
              </a:spcBef>
              <a:defRPr sz="1800">
                <a:solidFill>
                  <a:srgbClr val="000000"/>
                </a:solidFill>
              </a:defRPr>
            </a:pPr>
            <a:r>
              <a:rPr sz="3686" strike="sngStrike">
                <a:solidFill>
                  <a:srgbClr val="FFFFFF"/>
                </a:solidFill>
              </a:rPr>
              <a:t>(CheckList)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Myths</a:t>
            </a:r>
          </a:p>
        </p:txBody>
      </p:sp>
      <p:sp>
        <p:nvSpPr>
          <p:cNvPr id="86" name="Shape 86"/>
          <p:cNvSpPr>
            <a:spLocks noGrp="1"/>
          </p:cNvSpPr>
          <p:nvPr>
            <p:ph type="body" idx="1"/>
          </p:nvPr>
        </p:nvSpPr>
        <p:spPr>
          <a:xfrm>
            <a:off x="4797973" y="1638300"/>
            <a:ext cx="6936826" cy="6522036"/>
          </a:xfrm>
          <a:prstGeom prst="rect">
            <a:avLst/>
          </a:prstGeom>
        </p:spPr>
        <p:txBody>
          <a:bodyPr>
            <a:normAutofit fontScale="92500"/>
          </a:bodyPr>
          <a:lstStyle/>
          <a:p>
            <a:pPr marL="443484" lvl="0" indent="-443484" defTabSz="566674">
              <a:spcBef>
                <a:spcPts val="4000"/>
              </a:spcBef>
              <a:defRPr sz="1800">
                <a:solidFill>
                  <a:srgbClr val="000000"/>
                </a:solidFill>
              </a:defRPr>
            </a:pPr>
            <a:r>
              <a:rPr sz="3686" dirty="0">
                <a:solidFill>
                  <a:srgbClr val="FFFFFF"/>
                </a:solidFill>
              </a:rPr>
              <a:t>I must use </a:t>
            </a:r>
            <a:r>
              <a:rPr sz="3686" dirty="0" smtClean="0">
                <a:solidFill>
                  <a:srgbClr val="FFFFFF"/>
                </a:solidFill>
              </a:rPr>
              <a:t>a </a:t>
            </a:r>
            <a:r>
              <a:rPr sz="3686" dirty="0">
                <a:solidFill>
                  <a:srgbClr val="FFFFFF"/>
                </a:solidFill>
              </a:rPr>
              <a:t>credit card to create </a:t>
            </a:r>
            <a:r>
              <a:rPr sz="3686" dirty="0" smtClean="0">
                <a:solidFill>
                  <a:srgbClr val="FFFFFF"/>
                </a:solidFill>
              </a:rPr>
              <a:t>an </a:t>
            </a:r>
            <a:r>
              <a:rPr sz="3686" dirty="0">
                <a:solidFill>
                  <a:srgbClr val="FFFFFF"/>
                </a:solidFill>
              </a:rPr>
              <a:t>AppleID?</a:t>
            </a:r>
          </a:p>
          <a:p>
            <a:pPr marL="443484" lvl="0" indent="-443484" defTabSz="566674">
              <a:spcBef>
                <a:spcPts val="4000"/>
              </a:spcBef>
              <a:defRPr sz="1800">
                <a:solidFill>
                  <a:srgbClr val="000000"/>
                </a:solidFill>
              </a:defRPr>
            </a:pPr>
            <a:r>
              <a:rPr sz="3686" dirty="0">
                <a:solidFill>
                  <a:srgbClr val="FFFFFF"/>
                </a:solidFill>
              </a:rPr>
              <a:t>All Apps must come from or be submitted to the Apple iTunes Store?</a:t>
            </a:r>
          </a:p>
          <a:p>
            <a:pPr marL="443484" lvl="0" indent="-443484" defTabSz="566674">
              <a:spcBef>
                <a:spcPts val="4000"/>
              </a:spcBef>
              <a:defRPr sz="1800">
                <a:solidFill>
                  <a:srgbClr val="000000"/>
                </a:solidFill>
              </a:defRPr>
            </a:pPr>
            <a:r>
              <a:rPr sz="3686" dirty="0">
                <a:solidFill>
                  <a:srgbClr val="FFFFFF"/>
                </a:solidFill>
              </a:rPr>
              <a:t>I can only “supervise” a device through USB &amp; Apple Configurator software?</a:t>
            </a:r>
          </a:p>
          <a:p>
            <a:pPr marL="443484" lvl="0" indent="-443484" defTabSz="566674">
              <a:spcBef>
                <a:spcPts val="4000"/>
              </a:spcBef>
              <a:defRPr sz="1800">
                <a:solidFill>
                  <a:srgbClr val="000000"/>
                </a:solidFill>
              </a:defRPr>
            </a:pPr>
            <a:r>
              <a:rPr sz="3686" dirty="0">
                <a:solidFill>
                  <a:srgbClr val="FFFFFF"/>
                </a:solidFill>
              </a:rPr>
              <a:t>I can only use Apple Configurator or an MDM not both?</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Myths</a:t>
            </a:r>
          </a:p>
        </p:txBody>
      </p:sp>
      <p:sp>
        <p:nvSpPr>
          <p:cNvPr id="91" name="Shape 91"/>
          <p:cNvSpPr>
            <a:spLocks noGrp="1"/>
          </p:cNvSpPr>
          <p:nvPr>
            <p:ph type="body" idx="1"/>
          </p:nvPr>
        </p:nvSpPr>
        <p:spPr>
          <a:xfrm>
            <a:off x="4633336" y="1540351"/>
            <a:ext cx="7101463" cy="6608225"/>
          </a:xfrm>
          <a:prstGeom prst="rect">
            <a:avLst/>
          </a:prstGeom>
        </p:spPr>
        <p:txBody>
          <a:bodyPr>
            <a:normAutofit/>
          </a:bodyPr>
          <a:lstStyle/>
          <a:p>
            <a:pPr lvl="0">
              <a:defRPr sz="1800">
                <a:solidFill>
                  <a:srgbClr val="000000"/>
                </a:solidFill>
              </a:defRPr>
            </a:pPr>
            <a:r>
              <a:rPr sz="3800" dirty="0">
                <a:solidFill>
                  <a:srgbClr val="FFFFFF"/>
                </a:solidFill>
              </a:rPr>
              <a:t>I can buy Apple hardware from “any” place I want and “after” I buy it enroll it in the DEP Program?</a:t>
            </a:r>
          </a:p>
          <a:p>
            <a:pPr lvl="0">
              <a:defRPr sz="1800">
                <a:solidFill>
                  <a:srgbClr val="000000"/>
                </a:solidFill>
              </a:defRPr>
            </a:pPr>
            <a:endParaRPr lang="en-US" sz="3800" dirty="0" smtClean="0">
              <a:solidFill>
                <a:srgbClr val="FFFFFF"/>
              </a:solidFill>
            </a:endParaRPr>
          </a:p>
          <a:p>
            <a:pPr lvl="0">
              <a:defRPr sz="1800">
                <a:solidFill>
                  <a:srgbClr val="000000"/>
                </a:solidFill>
              </a:defRPr>
            </a:pPr>
            <a:r>
              <a:rPr sz="3800" dirty="0" smtClean="0">
                <a:solidFill>
                  <a:srgbClr val="FFFFFF"/>
                </a:solidFill>
              </a:rPr>
              <a:t>I </a:t>
            </a:r>
            <a:r>
              <a:rPr sz="3800" dirty="0">
                <a:solidFill>
                  <a:srgbClr val="FFFFFF"/>
                </a:solidFill>
              </a:rPr>
              <a:t>must use a credit card to purchase License codes and Redemption codes from the Volumn Purchse Program online store?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Terms (IT)</a:t>
            </a:r>
          </a:p>
        </p:txBody>
      </p:sp>
      <p:sp>
        <p:nvSpPr>
          <p:cNvPr id="96" name="Shape 96"/>
          <p:cNvSpPr>
            <a:spLocks noGrp="1"/>
          </p:cNvSpPr>
          <p:nvPr>
            <p:ph type="body" idx="1"/>
          </p:nvPr>
        </p:nvSpPr>
        <p:spPr>
          <a:xfrm>
            <a:off x="6068024" y="1638299"/>
            <a:ext cx="5666775" cy="6721929"/>
          </a:xfrm>
          <a:prstGeom prst="rect">
            <a:avLst/>
          </a:prstGeom>
        </p:spPr>
        <p:txBody>
          <a:bodyPr>
            <a:normAutofit fontScale="92500" lnSpcReduction="20000"/>
          </a:bodyPr>
          <a:lstStyle/>
          <a:p>
            <a:pPr marL="0" lvl="0" indent="0" defTabSz="368045">
              <a:spcBef>
                <a:spcPts val="2600"/>
              </a:spcBef>
              <a:buSzTx/>
              <a:buNone/>
              <a:defRPr sz="1800">
                <a:solidFill>
                  <a:srgbClr val="000000"/>
                </a:solidFill>
              </a:defRPr>
            </a:pPr>
            <a:r>
              <a:rPr sz="2646" b="1" dirty="0">
                <a:solidFill>
                  <a:srgbClr val="FFFFFF"/>
                </a:solidFill>
                <a:latin typeface="Helvetica"/>
                <a:ea typeface="Helvetica"/>
                <a:cs typeface="Helvetica"/>
                <a:sym typeface="Helvetica"/>
              </a:rPr>
              <a:t>iOS</a:t>
            </a:r>
          </a:p>
          <a:p>
            <a:pPr marL="0" lvl="1" indent="144018" defTabSz="368045">
              <a:spcBef>
                <a:spcPts val="2600"/>
              </a:spcBef>
              <a:buSzTx/>
              <a:buNone/>
              <a:defRPr sz="1800">
                <a:solidFill>
                  <a:srgbClr val="000000"/>
                </a:solidFill>
              </a:defRPr>
            </a:pPr>
            <a:r>
              <a:rPr sz="2394" dirty="0">
                <a:solidFill>
                  <a:srgbClr val="FFFFFF"/>
                </a:solidFill>
              </a:rPr>
              <a:t>Operating System for iPhone &amp; iPad &amp; iPod Version 8.x (Free Upgrade) (compeditor are Android)</a:t>
            </a:r>
          </a:p>
          <a:p>
            <a:pPr marL="0" lvl="0" indent="0" defTabSz="368045">
              <a:spcBef>
                <a:spcPts val="2600"/>
              </a:spcBef>
              <a:buSzTx/>
              <a:buNone/>
              <a:defRPr sz="1800">
                <a:solidFill>
                  <a:srgbClr val="000000"/>
                </a:solidFill>
              </a:defRPr>
            </a:pPr>
            <a:r>
              <a:rPr sz="2646" b="1" dirty="0">
                <a:solidFill>
                  <a:srgbClr val="FFFFFF"/>
                </a:solidFill>
                <a:latin typeface="Helvetica"/>
                <a:ea typeface="Helvetica"/>
                <a:cs typeface="Helvetica"/>
                <a:sym typeface="Helvetica"/>
              </a:rPr>
              <a:t>Encryption</a:t>
            </a:r>
          </a:p>
          <a:p>
            <a:pPr marL="0" lvl="1" indent="144018" defTabSz="368045">
              <a:spcBef>
                <a:spcPts val="2600"/>
              </a:spcBef>
              <a:buSzTx/>
              <a:buNone/>
              <a:defRPr sz="1800">
                <a:solidFill>
                  <a:srgbClr val="000000"/>
                </a:solidFill>
              </a:defRPr>
            </a:pPr>
            <a:r>
              <a:rPr sz="2394" dirty="0">
                <a:solidFill>
                  <a:srgbClr val="FFFFFF"/>
                </a:solidFill>
              </a:rPr>
              <a:t>Using Software Certificates and Keys the entire iOS file system is protected  (Kerberos assisted in hardware that can’t be turned off)  Each App and corresponding files are in contained in their own sandbox secure from other apps and files.</a:t>
            </a:r>
          </a:p>
          <a:p>
            <a:pPr marL="0" lvl="0" indent="0" defTabSz="368045">
              <a:spcBef>
                <a:spcPts val="2600"/>
              </a:spcBef>
              <a:buSzTx/>
              <a:buNone/>
              <a:defRPr sz="1800">
                <a:solidFill>
                  <a:srgbClr val="000000"/>
                </a:solidFill>
              </a:defRPr>
            </a:pPr>
            <a:r>
              <a:rPr sz="2646" b="1" dirty="0">
                <a:solidFill>
                  <a:srgbClr val="FFFFFF"/>
                </a:solidFill>
                <a:latin typeface="Helvetica"/>
                <a:ea typeface="Helvetica"/>
                <a:cs typeface="Helvetica"/>
                <a:sym typeface="Helvetica"/>
              </a:rPr>
              <a:t>XML</a:t>
            </a:r>
          </a:p>
          <a:p>
            <a:pPr marL="0" lvl="1" indent="144018" defTabSz="368045">
              <a:spcBef>
                <a:spcPts val="2600"/>
              </a:spcBef>
              <a:buSzTx/>
              <a:buNone/>
              <a:defRPr sz="1800">
                <a:solidFill>
                  <a:srgbClr val="000000"/>
                </a:solidFill>
              </a:defRPr>
            </a:pPr>
            <a:r>
              <a:rPr sz="2394" dirty="0">
                <a:solidFill>
                  <a:srgbClr val="FFFFFF"/>
                </a:solidFill>
              </a:rPr>
              <a:t>EXtensible Markup Language (the entire OS is </a:t>
            </a:r>
            <a:r>
              <a:rPr sz="2394" dirty="0" smtClean="0">
                <a:solidFill>
                  <a:srgbClr val="FFFFFF"/>
                </a:solidFill>
              </a:rPr>
              <a:t>buil</a:t>
            </a:r>
            <a:r>
              <a:rPr lang="en-US" sz="2394" dirty="0" smtClean="0">
                <a:solidFill>
                  <a:srgbClr val="FFFFFF"/>
                </a:solidFill>
              </a:rPr>
              <a:t>t</a:t>
            </a:r>
            <a:r>
              <a:rPr sz="2394" dirty="0" smtClean="0">
                <a:solidFill>
                  <a:srgbClr val="FFFFFF"/>
                </a:solidFill>
              </a:rPr>
              <a:t> </a:t>
            </a:r>
            <a:r>
              <a:rPr sz="2394" dirty="0">
                <a:solidFill>
                  <a:srgbClr val="FFFFFF"/>
                </a:solidFill>
              </a:rPr>
              <a:t>on and respects the XML tags on the </a:t>
            </a:r>
            <a:r>
              <a:rPr sz="2394" dirty="0" smtClean="0">
                <a:solidFill>
                  <a:srgbClr val="FFFFFF"/>
                </a:solidFill>
              </a:rPr>
              <a:t>files</a:t>
            </a:r>
            <a:r>
              <a:rPr lang="en-US" sz="2394" dirty="0" smtClean="0">
                <a:solidFill>
                  <a:srgbClr val="FFFFFF"/>
                </a:solidFill>
              </a:rPr>
              <a:t>. C</a:t>
            </a:r>
            <a:r>
              <a:rPr sz="2394" dirty="0" smtClean="0">
                <a:solidFill>
                  <a:srgbClr val="FFFFFF"/>
                </a:solidFill>
              </a:rPr>
              <a:t>ombined </a:t>
            </a:r>
            <a:r>
              <a:rPr sz="2394" dirty="0">
                <a:solidFill>
                  <a:srgbClr val="FFFFFF"/>
                </a:solidFill>
              </a:rPr>
              <a:t>with encryption keys the files are secure and the data within described so it works very quickly in mobile environments)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Terms (IT)</a:t>
            </a:r>
          </a:p>
        </p:txBody>
      </p:sp>
      <p:sp>
        <p:nvSpPr>
          <p:cNvPr id="99" name="Shape 99"/>
          <p:cNvSpPr>
            <a:spLocks noGrp="1"/>
          </p:cNvSpPr>
          <p:nvPr>
            <p:ph type="body" idx="1"/>
          </p:nvPr>
        </p:nvSpPr>
        <p:spPr>
          <a:xfrm>
            <a:off x="6162103" y="1638299"/>
            <a:ext cx="5572696" cy="6721929"/>
          </a:xfrm>
          <a:prstGeom prst="rect">
            <a:avLst/>
          </a:prstGeom>
        </p:spPr>
        <p:txBody>
          <a:bodyPr>
            <a:normAutofit fontScale="85000" lnSpcReduction="20000"/>
          </a:bodyPr>
          <a:lstStyle/>
          <a:p>
            <a:pPr marL="384047" lvl="0" indent="-384047" defTabSz="490727">
              <a:spcBef>
                <a:spcPts val="3500"/>
              </a:spcBef>
              <a:defRPr sz="1800">
                <a:solidFill>
                  <a:srgbClr val="000000"/>
                </a:solidFill>
              </a:defRPr>
            </a:pPr>
            <a:r>
              <a:rPr sz="3191" dirty="0">
                <a:solidFill>
                  <a:srgbClr val="FFFFFF"/>
                </a:solidFill>
              </a:rPr>
              <a:t>Apple Developer Program</a:t>
            </a:r>
          </a:p>
          <a:p>
            <a:pPr marL="768095" lvl="1" indent="-384047" defTabSz="490727">
              <a:spcBef>
                <a:spcPts val="3500"/>
              </a:spcBef>
              <a:defRPr sz="1800">
                <a:solidFill>
                  <a:srgbClr val="000000"/>
                </a:solidFill>
              </a:defRPr>
            </a:pPr>
            <a:r>
              <a:rPr sz="3191" dirty="0">
                <a:solidFill>
                  <a:srgbClr val="FFFFFF"/>
                </a:solidFill>
              </a:rPr>
              <a:t>You can sign up for this and preview releases of the iOS</a:t>
            </a:r>
          </a:p>
          <a:p>
            <a:pPr marL="384047" lvl="0" indent="-384047" defTabSz="490727">
              <a:spcBef>
                <a:spcPts val="3500"/>
              </a:spcBef>
              <a:defRPr sz="1800">
                <a:solidFill>
                  <a:srgbClr val="000000"/>
                </a:solidFill>
              </a:defRPr>
            </a:pPr>
            <a:r>
              <a:rPr sz="3191" dirty="0">
                <a:solidFill>
                  <a:srgbClr val="FFFFFF"/>
                </a:solidFill>
              </a:rPr>
              <a:t>FIPS 140-2</a:t>
            </a:r>
          </a:p>
          <a:p>
            <a:pPr marL="768095" lvl="1" indent="-384047" defTabSz="490727">
              <a:spcBef>
                <a:spcPts val="3500"/>
              </a:spcBef>
              <a:defRPr sz="1800">
                <a:solidFill>
                  <a:srgbClr val="000000"/>
                </a:solidFill>
              </a:defRPr>
            </a:pPr>
            <a:r>
              <a:rPr sz="3191" dirty="0">
                <a:solidFill>
                  <a:srgbClr val="FFFFFF"/>
                </a:solidFill>
              </a:rPr>
              <a:t>Government certifacation for security which iOS has</a:t>
            </a:r>
          </a:p>
          <a:p>
            <a:pPr marL="384047" lvl="0" indent="-384047" defTabSz="490727">
              <a:spcBef>
                <a:spcPts val="3500"/>
              </a:spcBef>
              <a:defRPr sz="1800">
                <a:solidFill>
                  <a:srgbClr val="000000"/>
                </a:solidFill>
              </a:defRPr>
            </a:pPr>
            <a:r>
              <a:rPr sz="3191" dirty="0">
                <a:solidFill>
                  <a:srgbClr val="FFFFFF"/>
                </a:solidFill>
              </a:rPr>
              <a:t>MDM - “Mobile Device Management”</a:t>
            </a:r>
          </a:p>
          <a:p>
            <a:pPr marL="768095" lvl="1" indent="-384047" defTabSz="490727">
              <a:spcBef>
                <a:spcPts val="3500"/>
              </a:spcBef>
              <a:defRPr sz="1800">
                <a:solidFill>
                  <a:srgbClr val="000000"/>
                </a:solidFill>
              </a:defRPr>
            </a:pPr>
            <a:r>
              <a:rPr sz="3191" dirty="0">
                <a:solidFill>
                  <a:srgbClr val="FFFFFF"/>
                </a:solidFill>
              </a:rPr>
              <a:t>Allows you to control and configure iOS devices, saves you sanity by allowing you to change and track devices over the air.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1270000" y="458577"/>
            <a:ext cx="10464800" cy="1389261"/>
          </a:xfrm>
          <a:prstGeom prst="rect">
            <a:avLst/>
          </a:prstGeom>
        </p:spPr>
        <p:txBody>
          <a:bodyPr/>
          <a:lstStyle/>
          <a:p>
            <a:pPr lvl="0">
              <a:defRPr sz="1800">
                <a:solidFill>
                  <a:srgbClr val="000000"/>
                </a:solidFill>
              </a:defRPr>
            </a:pPr>
            <a:r>
              <a:rPr sz="8000" dirty="0">
                <a:solidFill>
                  <a:srgbClr val="FFFFFF"/>
                </a:solidFill>
              </a:rPr>
              <a:t>Major Decsions…</a:t>
            </a:r>
          </a:p>
        </p:txBody>
      </p:sp>
      <p:sp>
        <p:nvSpPr>
          <p:cNvPr id="102" name="Shape 102"/>
          <p:cNvSpPr>
            <a:spLocks noGrp="1"/>
          </p:cNvSpPr>
          <p:nvPr>
            <p:ph type="body" idx="1"/>
          </p:nvPr>
        </p:nvSpPr>
        <p:spPr>
          <a:xfrm>
            <a:off x="3092772" y="2582992"/>
            <a:ext cx="6834634" cy="5099199"/>
          </a:xfrm>
          <a:prstGeom prst="rect">
            <a:avLst/>
          </a:prstGeom>
        </p:spPr>
        <p:txBody>
          <a:bodyPr/>
          <a:lstStyle/>
          <a:p>
            <a:pPr lvl="0">
              <a:defRPr sz="1800">
                <a:solidFill>
                  <a:srgbClr val="000000"/>
                </a:solidFill>
              </a:defRPr>
            </a:pPr>
            <a:r>
              <a:rPr sz="3800" dirty="0">
                <a:solidFill>
                  <a:srgbClr val="FFFFFF"/>
                </a:solidFill>
              </a:rPr>
              <a:t>AppleID Strategy</a:t>
            </a:r>
          </a:p>
          <a:p>
            <a:pPr lvl="0">
              <a:defRPr sz="1800">
                <a:solidFill>
                  <a:srgbClr val="000000"/>
                </a:solidFill>
              </a:defRPr>
            </a:pPr>
            <a:endParaRPr lang="en-US" sz="3800" dirty="0" smtClean="0">
              <a:solidFill>
                <a:srgbClr val="FFFFFF"/>
              </a:solidFill>
            </a:endParaRPr>
          </a:p>
          <a:p>
            <a:pPr lvl="0">
              <a:defRPr sz="1800">
                <a:solidFill>
                  <a:srgbClr val="000000"/>
                </a:solidFill>
              </a:defRPr>
            </a:pPr>
            <a:r>
              <a:rPr sz="3800" dirty="0" smtClean="0">
                <a:solidFill>
                  <a:srgbClr val="FFFFFF"/>
                </a:solidFill>
              </a:rPr>
              <a:t>MDM</a:t>
            </a:r>
            <a:endParaRPr sz="3800" dirty="0">
              <a:solidFill>
                <a:srgbClr val="FFFFFF"/>
              </a:solidFill>
            </a:endParaRPr>
          </a:p>
          <a:p>
            <a:pPr lvl="0">
              <a:defRPr sz="1800">
                <a:solidFill>
                  <a:srgbClr val="000000"/>
                </a:solidFill>
              </a:defRPr>
            </a:pPr>
            <a:endParaRPr lang="en-US" sz="3800" dirty="0" smtClean="0">
              <a:solidFill>
                <a:srgbClr val="FFFFFF"/>
              </a:solidFill>
            </a:endParaRPr>
          </a:p>
          <a:p>
            <a:pPr lvl="0">
              <a:defRPr sz="1800">
                <a:solidFill>
                  <a:srgbClr val="000000"/>
                </a:solidFill>
              </a:defRPr>
            </a:pPr>
            <a:r>
              <a:rPr sz="3800" dirty="0" smtClean="0">
                <a:solidFill>
                  <a:srgbClr val="FFFFFF"/>
                </a:solidFill>
              </a:rPr>
              <a:t>App </a:t>
            </a:r>
            <a:r>
              <a:rPr sz="3800" dirty="0">
                <a:solidFill>
                  <a:srgbClr val="FFFFFF"/>
                </a:solidFill>
              </a:rPr>
              <a:t>Deployment </a:t>
            </a:r>
          </a:p>
          <a:p>
            <a:pPr lvl="1">
              <a:defRPr sz="1800">
                <a:solidFill>
                  <a:srgbClr val="000000"/>
                </a:solidFill>
              </a:defRPr>
            </a:pPr>
            <a:endParaRPr lang="en-US" sz="3800" dirty="0" smtClean="0">
              <a:solidFill>
                <a:srgbClr val="FFFFFF"/>
              </a:solidFill>
            </a:endParaRPr>
          </a:p>
          <a:p>
            <a:pPr lvl="1">
              <a:defRPr sz="1800">
                <a:solidFill>
                  <a:srgbClr val="000000"/>
                </a:solidFill>
              </a:defRPr>
            </a:pPr>
            <a:r>
              <a:rPr sz="3800" dirty="0" smtClean="0">
                <a:solidFill>
                  <a:srgbClr val="FFFFFF"/>
                </a:solidFill>
              </a:rPr>
              <a:t>Self </a:t>
            </a:r>
            <a:r>
              <a:rPr sz="3800" dirty="0">
                <a:solidFill>
                  <a:srgbClr val="FFFFFF"/>
                </a:solidFill>
              </a:rPr>
              <a:t>Feed v. Force Feed</a:t>
            </a:r>
          </a:p>
        </p:txBody>
      </p:sp>
    </p:spTree>
  </p:cSld>
  <p:clrMapOvr>
    <a:masterClrMapping/>
  </p:clrMapOvr>
  <p:transition spd="med"/>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196</TotalTime>
  <Words>4323</Words>
  <Application>Microsoft Office PowerPoint</Application>
  <PresentationFormat>Custom</PresentationFormat>
  <Paragraphs>355</Paragraphs>
  <Slides>31</Slides>
  <Notes>23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Horizon</vt:lpstr>
      <vt:lpstr>Best Practices</vt:lpstr>
      <vt:lpstr>While Moving Forward</vt:lpstr>
      <vt:lpstr>PowerPoint Presentation</vt:lpstr>
      <vt:lpstr>PowerPoint Presentation</vt:lpstr>
      <vt:lpstr>Myths</vt:lpstr>
      <vt:lpstr>Myths</vt:lpstr>
      <vt:lpstr>Terms (IT)</vt:lpstr>
      <vt:lpstr>Terms (IT)</vt:lpstr>
      <vt:lpstr>Major Decsions…</vt:lpstr>
      <vt:lpstr>Major Decsions…</vt:lpstr>
      <vt:lpstr>AppleID</vt:lpstr>
      <vt:lpstr>AppleID</vt:lpstr>
      <vt:lpstr>AppleID</vt:lpstr>
      <vt:lpstr>AppleID</vt:lpstr>
      <vt:lpstr>AppleID</vt:lpstr>
      <vt:lpstr>Major Decsions…</vt:lpstr>
      <vt:lpstr>100 percent or less…</vt:lpstr>
      <vt:lpstr>Mobile Device Management</vt:lpstr>
      <vt:lpstr>Mobile Device Management</vt:lpstr>
      <vt:lpstr>MDM Capabilities</vt:lpstr>
      <vt:lpstr>MDM Server</vt:lpstr>
      <vt:lpstr>Major Decsions…</vt:lpstr>
      <vt:lpstr>Distribute and Manage Apps</vt:lpstr>
      <vt:lpstr>Inernal Store</vt:lpstr>
      <vt:lpstr>Zero-touch MDM Enrollment</vt:lpstr>
      <vt:lpstr>Get Custom B2B Apps for iOS</vt:lpstr>
      <vt:lpstr>Program Resources</vt:lpstr>
      <vt:lpstr>Device Enrollment Program</vt:lpstr>
      <vt:lpstr>iOS 9…Fall</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dc:title>
  <cp:lastModifiedBy>Laurent</cp:lastModifiedBy>
  <cp:revision>22</cp:revision>
  <dcterms:modified xsi:type="dcterms:W3CDTF">2015-09-24T15:47:59Z</dcterms:modified>
</cp:coreProperties>
</file>