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5" r:id="rId3"/>
    <p:sldId id="352" r:id="rId4"/>
    <p:sldId id="358" r:id="rId5"/>
    <p:sldId id="359" r:id="rId6"/>
    <p:sldId id="370" r:id="rId7"/>
    <p:sldId id="361" r:id="rId8"/>
    <p:sldId id="360" r:id="rId9"/>
    <p:sldId id="351" r:id="rId10"/>
    <p:sldId id="353" r:id="rId11"/>
    <p:sldId id="355" r:id="rId12"/>
    <p:sldId id="354" r:id="rId13"/>
    <p:sldId id="356" r:id="rId14"/>
    <p:sldId id="357" r:id="rId15"/>
    <p:sldId id="339" r:id="rId16"/>
    <p:sldId id="362" r:id="rId17"/>
    <p:sldId id="363" r:id="rId18"/>
    <p:sldId id="364" r:id="rId19"/>
    <p:sldId id="365" r:id="rId20"/>
    <p:sldId id="368" r:id="rId21"/>
    <p:sldId id="366" r:id="rId22"/>
    <p:sldId id="367" r:id="rId23"/>
    <p:sldId id="369" r:id="rId24"/>
    <p:sldId id="338" r:id="rId25"/>
    <p:sldId id="309" r:id="rId26"/>
    <p:sldId id="347" r:id="rId27"/>
    <p:sldId id="335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E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4" autoAdjust="0"/>
    <p:restoredTop sz="94673" autoAdjust="0"/>
  </p:normalViewPr>
  <p:slideViewPr>
    <p:cSldViewPr>
      <p:cViewPr>
        <p:scale>
          <a:sx n="97" d="100"/>
          <a:sy n="97" d="100"/>
        </p:scale>
        <p:origin x="-2034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92"/>
    </p:cViewPr>
  </p:sorterViewPr>
  <p:notesViewPr>
    <p:cSldViewPr>
      <p:cViewPr varScale="1">
        <p:scale>
          <a:sx n="58" d="100"/>
          <a:sy n="58" d="100"/>
        </p:scale>
        <p:origin x="-250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0AECB14-1238-429C-A2DC-B91CEADB8BD0}" type="datetimeFigureOut">
              <a:rPr lang="en-US"/>
              <a:pPr>
                <a:defRPr/>
              </a:pPr>
              <a:t>6/21/2016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5D16282-03F8-46E0-ABE6-82E1B29042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43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36402C-C8BC-4EE1-BF0F-20A4287C88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17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2AFAC7-6A1B-4C8E-89E3-3F5830223E1E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99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is what the system will look like as we move into the future.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Everything in blue is our current technical infrastructure including our ePCR, eBHR, Patient Registry, and Licensure / Certification Systems.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Everything in peach is the infrastructure that will be needed to implement NEMSIS 3.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Everything in purple is proposed infrastructure for a future integration with our regional HIE (OCPRHIO).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6402C-C8BC-4EE1-BF0F-20A4287C886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1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8E2DA-94C2-40CC-A5F1-FCE1BE326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57AA5-61F7-404B-A568-9D04B5FBDA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04F06-E1B9-4718-962B-38FE6DEBF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D356-C864-460F-86F9-4DA5194E0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148F7-14CC-4D78-A2F8-2F0441AE68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6C774-0613-4CAE-B02B-A6DC17183D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B4C9-99F5-4878-BE0A-8342CB2FA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54F57-49CD-4CEF-9EB5-93D9D7FAF3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4C46F-3442-4620-A010-32311A08CE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0499-91A4-4892-9DA0-187AAA0725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DE6DF-B7CD-4D5F-B54D-F6FB6BF411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D0001D-EA74-4664-AFE6-788C2C28EC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nemsis.org/v3/compliantSoftware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healthdisasteroc.org/ems/ocmed/oc_meds_data_dictionar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oc-meds.org/licensure/public/orangecounty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healthdisasteroc.org/ems/ocmed/oc_meds_data_dictionar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OC-MEDS@ochca.co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emsis.org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msa.ca.gov/CEMSI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healthdisasteroc.org/ems/ocme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Orange County EMS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276600"/>
            <a:ext cx="74676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Data Compliance Summit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June 22</a:t>
            </a:r>
            <a:r>
              <a:rPr lang="en-US" baseline="30000" dirty="0" smtClean="0"/>
              <a:t>nd</a:t>
            </a:r>
            <a:r>
              <a:rPr lang="en-US" dirty="0" smtClean="0"/>
              <a:t>, 2016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 dirty="0" smtClean="0"/>
              <a:t>Timeline – How we got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30578"/>
            <a:ext cx="7086600" cy="4525963"/>
          </a:xfrm>
        </p:spPr>
        <p:txBody>
          <a:bodyPr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Sept. 2015</a:t>
            </a:r>
            <a:r>
              <a:rPr lang="en-US" sz="2400" dirty="0" smtClean="0"/>
              <a:t> – Local Sub-groups begin </a:t>
            </a:r>
            <a:r>
              <a:rPr lang="en-US" sz="2400" dirty="0" smtClean="0"/>
              <a:t>meeting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30, 2015</a:t>
            </a:r>
            <a:r>
              <a:rPr lang="en-US" sz="2400" b="1" dirty="0" smtClean="0"/>
              <a:t> </a:t>
            </a:r>
            <a:r>
              <a:rPr lang="en-US" sz="2400" dirty="0" smtClean="0"/>
              <a:t>– AB 1129 is signed in to law; to become effective as 1797.227 of the Health and Safety Code on Jan. 1, 2016.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Jan. 1, 2016</a:t>
            </a:r>
            <a:r>
              <a:rPr lang="en-US" sz="2400" dirty="0" smtClean="0"/>
              <a:t> – Section 1797.227 of the Health and Safety Code becomes law. Mandates that all EMS providers utilize the NEMSIS 3 standard for patient care documentation.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Jan. 5, 2016</a:t>
            </a:r>
            <a:r>
              <a:rPr lang="en-US" sz="2400" dirty="0" smtClean="0"/>
              <a:t> – State EMS Authority issues letter to clarify and restate new statewide NEMSIS 3 mandate.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19186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944562"/>
          </a:xfrm>
        </p:spPr>
        <p:txBody>
          <a:bodyPr/>
          <a:lstStyle/>
          <a:p>
            <a:r>
              <a:rPr lang="en-US" dirty="0" smtClean="0"/>
              <a:t>Timeline – How we got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19200"/>
            <a:ext cx="7086600" cy="4525963"/>
          </a:xfrm>
        </p:spPr>
        <p:txBody>
          <a:bodyPr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Jan. 28, 2016 </a:t>
            </a:r>
            <a:r>
              <a:rPr lang="en-US" sz="2400" dirty="0" smtClean="0"/>
              <a:t>– OCEMS polls local ambulance providers to determine ePCR transition readiness.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Jan. 29, 2016</a:t>
            </a:r>
            <a:r>
              <a:rPr lang="en-US" sz="2400" dirty="0" smtClean="0"/>
              <a:t> – New statewide NEMSIS 3 requirements announced and discussed at OC  EMCC Meeting.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Feb. 3, 2016</a:t>
            </a:r>
            <a:r>
              <a:rPr lang="en-US" sz="2400" dirty="0" smtClean="0"/>
              <a:t> – OCEMS issues letter to confirm statewide NEMSIS 3 mandate and state local transition efforts and deadlines.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Mar. 30, 2016</a:t>
            </a:r>
            <a:r>
              <a:rPr lang="en-US" sz="2400" dirty="0" smtClean="0"/>
              <a:t> – Taskforce sub-groups complete their work. Results in new ePCR templates and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DRAFT of OC Data Dictionary.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44339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944562"/>
          </a:xfrm>
        </p:spPr>
        <p:txBody>
          <a:bodyPr/>
          <a:lstStyle/>
          <a:p>
            <a:r>
              <a:rPr lang="en-US" dirty="0" smtClean="0"/>
              <a:t>Timeline – How we got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256581"/>
            <a:ext cx="7086600" cy="4525963"/>
          </a:xfrm>
        </p:spPr>
        <p:txBody>
          <a:bodyPr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April, 27 2016</a:t>
            </a:r>
            <a:r>
              <a:rPr lang="en-US" sz="2400" dirty="0" smtClean="0"/>
              <a:t> – New data requirements discussed at Transportation Advisory Committee meeting.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29, 2016 </a:t>
            </a:r>
            <a:r>
              <a:rPr lang="en-US" sz="2400" dirty="0" smtClean="0"/>
              <a:t>– Statewide NEMSIS 3 mandate and Jan. 1, 2017 deadline restated at EMCC committee meeting.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1, 2016</a:t>
            </a:r>
            <a:r>
              <a:rPr lang="en-US" sz="2400" dirty="0" smtClean="0"/>
              <a:t> – New / Updated data compliance policies (300.30 and 300.32) released and OC Data Dictionary (300.31) out for 50 Day Public Comment. </a:t>
            </a:r>
          </a:p>
        </p:txBody>
      </p:sp>
    </p:spTree>
    <p:extLst>
      <p:ext uri="{BB962C8B-B14F-4D97-AF65-F5344CB8AC3E}">
        <p14:creationId xmlns:p14="http://schemas.microsoft.com/office/powerpoint/2010/main" val="40454065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800" cy="944562"/>
          </a:xfrm>
        </p:spPr>
        <p:txBody>
          <a:bodyPr/>
          <a:lstStyle/>
          <a:p>
            <a:r>
              <a:rPr lang="en-US" dirty="0" smtClean="0"/>
              <a:t>Timeline – How we got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7086600" cy="4525963"/>
          </a:xfrm>
        </p:spPr>
        <p:txBody>
          <a:bodyPr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23, 2016</a:t>
            </a:r>
            <a:r>
              <a:rPr lang="en-US" sz="2400" dirty="0" smtClean="0"/>
              <a:t> – Letters sent to all Orange County licensed Ambulance providers to announce data submission application process with June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2016 deadline.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31, 2016</a:t>
            </a:r>
            <a:r>
              <a:rPr lang="en-US" sz="2400" dirty="0" smtClean="0"/>
              <a:t> – OCEMS conducts ePCR Administrator training for all EMS providers.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15, 2016</a:t>
            </a:r>
            <a:r>
              <a:rPr lang="en-US" sz="2400" dirty="0" smtClean="0"/>
              <a:t> – Ambulance provider data submission application deadline. Received applications from all but three (3) providers.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19, 2016</a:t>
            </a:r>
            <a:r>
              <a:rPr lang="en-US" sz="2400" dirty="0" smtClean="0"/>
              <a:t> – Data Dictionary Public Comment closes.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22, 2016</a:t>
            </a:r>
            <a:r>
              <a:rPr lang="en-US" sz="2400" dirty="0" smtClean="0"/>
              <a:t> – Data Compliance Summit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49101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 sz="3600" dirty="0" smtClean="0"/>
              <a:t>Data Compliance State Laws </a:t>
            </a:r>
            <a:br>
              <a:rPr lang="en-US" sz="3600" dirty="0" smtClean="0"/>
            </a:br>
            <a:r>
              <a:rPr lang="en-US" sz="3600" dirty="0" smtClean="0"/>
              <a:t>and Local Policies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4525963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1797.227</a:t>
            </a:r>
            <a:r>
              <a:rPr lang="en-US" sz="2800" dirty="0" smtClean="0"/>
              <a:t> (Health and Safety Code)</a:t>
            </a:r>
          </a:p>
          <a:p>
            <a:r>
              <a:rPr lang="en-US" sz="2800" dirty="0" smtClean="0"/>
              <a:t>OCEMS Policies</a:t>
            </a: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300.30</a:t>
            </a:r>
            <a:r>
              <a:rPr lang="en-US" sz="2400" dirty="0" smtClean="0"/>
              <a:t> – Establishes countywide data submission requirements</a:t>
            </a: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300.31</a:t>
            </a:r>
            <a:r>
              <a:rPr lang="en-US" sz="2400" dirty="0" smtClean="0"/>
              <a:t> – (DRAFT) OC Data Dictionary</a:t>
            </a: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300.32</a:t>
            </a:r>
            <a:r>
              <a:rPr lang="en-US" sz="2400" dirty="0" smtClean="0"/>
              <a:t> – Establishes countywide data submission process</a:t>
            </a: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720.60</a:t>
            </a:r>
            <a:r>
              <a:rPr lang="en-US" sz="2400" dirty="0" smtClean="0"/>
              <a:t> – Mandates that all ambulance providers submit data no later than Jan. 1, 2017.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21182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State Law and Directives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894" y="1161691"/>
            <a:ext cx="7010400" cy="4754563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1797.227</a:t>
            </a:r>
            <a:r>
              <a:rPr lang="en-US" sz="2800" dirty="0" smtClean="0"/>
              <a:t> – Effective Jan. 1, 2016</a:t>
            </a:r>
          </a:p>
          <a:p>
            <a:pPr lvl="1"/>
            <a:r>
              <a:rPr lang="en-US" sz="2400" dirty="0" smtClean="0"/>
              <a:t>EMS providers shall:</a:t>
            </a:r>
            <a:endParaRPr lang="en-US" sz="2400" dirty="0"/>
          </a:p>
          <a:p>
            <a:pPr lvl="2"/>
            <a:r>
              <a:rPr lang="en-US" sz="2000" dirty="0" smtClean="0"/>
              <a:t>Use an electronic health record (EHR) that is compliant </a:t>
            </a:r>
            <a:r>
              <a:rPr lang="en-US" sz="2000" dirty="0"/>
              <a:t>with the current versions of the </a:t>
            </a:r>
            <a:r>
              <a:rPr lang="en-US" sz="2000" dirty="0" smtClean="0"/>
              <a:t>CEMSIS and NEMSIS standards </a:t>
            </a:r>
            <a:r>
              <a:rPr lang="en-US" sz="2000" dirty="0"/>
              <a:t>and includes those data elements that are required by the local EMS agency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 smtClean="0"/>
              <a:t>Ensure their EHR can be integrated with the LEMSA. </a:t>
            </a:r>
          </a:p>
          <a:p>
            <a:pPr lvl="2"/>
            <a:r>
              <a:rPr lang="en-US" sz="2000" dirty="0" smtClean="0"/>
              <a:t>The LEMSA can not mandate an EMS provider use a specific EHR system (unless required by contract executed before Jan. 1, 2016).</a:t>
            </a:r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4903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Local OC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90600"/>
            <a:ext cx="7010400" cy="4773254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300.30 - Highlights</a:t>
            </a:r>
            <a:endParaRPr lang="en-US" sz="2800" dirty="0" smtClean="0"/>
          </a:p>
          <a:p>
            <a:pPr lvl="1"/>
            <a:r>
              <a:rPr lang="en-US" sz="2000" dirty="0" smtClean="0"/>
              <a:t>EMS providers shall:</a:t>
            </a:r>
            <a:endParaRPr lang="en-US" sz="2000" dirty="0"/>
          </a:p>
          <a:p>
            <a:pPr lvl="2"/>
            <a:r>
              <a:rPr lang="en-US" sz="2000" dirty="0" smtClean="0"/>
              <a:t>Ensure that all PCRs are submitted to the OC-MEDS Hub immediately upon completion.</a:t>
            </a:r>
          </a:p>
          <a:p>
            <a:pPr lvl="2"/>
            <a:r>
              <a:rPr lang="en-US" sz="2000" dirty="0" smtClean="0"/>
              <a:t>Submitted PCRs must comply with federal, state, and local data standards (Policy 300.31)</a:t>
            </a:r>
          </a:p>
          <a:p>
            <a:pPr lvl="2"/>
            <a:r>
              <a:rPr lang="en-US" sz="2000" dirty="0" smtClean="0"/>
              <a:t>As of Jan. 2017, only submit data using the </a:t>
            </a:r>
            <a:r>
              <a:rPr lang="en-US" sz="2000" u="sng" dirty="0" smtClean="0"/>
              <a:t>current</a:t>
            </a:r>
            <a:r>
              <a:rPr lang="en-US" sz="2000" dirty="0" smtClean="0"/>
              <a:t> version (v3.4.0) of NEMSIS. </a:t>
            </a:r>
          </a:p>
          <a:p>
            <a:pPr lvl="2"/>
            <a:r>
              <a:rPr lang="en-US" sz="2000" dirty="0" smtClean="0"/>
              <a:t>May use the OC-MEDS Hub to meet requirements or may use own Patient Care Reporting System (PCRS). </a:t>
            </a:r>
          </a:p>
          <a:p>
            <a:pPr lvl="2"/>
            <a:r>
              <a:rPr lang="en-US" sz="2000" dirty="0" smtClean="0"/>
              <a:t>If using own PCRS, system must be </a:t>
            </a:r>
            <a:r>
              <a:rPr lang="en-US" sz="2000" u="sng" dirty="0" smtClean="0"/>
              <a:t>certified</a:t>
            </a:r>
            <a:r>
              <a:rPr lang="en-US" sz="2000" dirty="0" smtClean="0"/>
              <a:t> NEMSIS 3.4.0 compliant with the NEMSIS Technical Assistance Center.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43305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en-US" sz="3600" dirty="0" smtClean="0"/>
              <a:t>What is meant by </a:t>
            </a:r>
            <a:r>
              <a:rPr lang="en-US" sz="3600" u="sng" dirty="0" smtClean="0"/>
              <a:t>certified</a:t>
            </a:r>
            <a:r>
              <a:rPr lang="en-US" sz="3600" dirty="0" smtClean="0"/>
              <a:t> compliant?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7162800" cy="4191000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www.nemsis.org/v3/compliantSoftware.html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"/>
          <a:stretch/>
        </p:blipFill>
        <p:spPr bwMode="auto">
          <a:xfrm>
            <a:off x="1752600" y="2057399"/>
            <a:ext cx="6553200" cy="377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866582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Local OC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90600"/>
            <a:ext cx="7010400" cy="4773254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300.31 - Highlights</a:t>
            </a:r>
            <a:endParaRPr lang="en-US" sz="2000" dirty="0" smtClean="0"/>
          </a:p>
          <a:p>
            <a:pPr lvl="1"/>
            <a:r>
              <a:rPr lang="en-US" sz="2000" dirty="0" smtClean="0"/>
              <a:t>OC-MEDS Data Dictionary</a:t>
            </a:r>
          </a:p>
          <a:p>
            <a:pPr lvl="1"/>
            <a:r>
              <a:rPr lang="en-US" sz="2000" dirty="0" smtClean="0"/>
              <a:t>Document currently a draft.</a:t>
            </a:r>
          </a:p>
          <a:p>
            <a:pPr lvl="1"/>
            <a:r>
              <a:rPr lang="en-US" sz="2000" dirty="0" smtClean="0"/>
              <a:t>50 Day Public Comment ended on June 19, 2016.</a:t>
            </a:r>
          </a:p>
          <a:p>
            <a:pPr lvl="1"/>
            <a:r>
              <a:rPr lang="en-US" sz="2000" dirty="0" smtClean="0"/>
              <a:t>Final version to be released soon. </a:t>
            </a:r>
          </a:p>
          <a:p>
            <a:pPr lvl="1"/>
            <a:r>
              <a:rPr lang="en-US" sz="2000" dirty="0" smtClean="0"/>
              <a:t>Establishes the local EMS Data Standard that meets the needs of the Orange County EMS System. 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2"/>
            <a:r>
              <a:rPr lang="en-US" sz="1800" i="1" dirty="0" smtClean="0"/>
              <a:t>Includes all federal and state data elements. </a:t>
            </a:r>
          </a:p>
          <a:p>
            <a:pPr lvl="2"/>
            <a:r>
              <a:rPr lang="en-US" sz="1800" i="1" dirty="0" smtClean="0"/>
              <a:t>Includes additional data elements and field values that meet Orange County requirements. </a:t>
            </a:r>
          </a:p>
        </p:txBody>
      </p:sp>
    </p:spTree>
    <p:extLst>
      <p:ext uri="{BB962C8B-B14F-4D97-AF65-F5344CB8AC3E}">
        <p14:creationId xmlns:p14="http://schemas.microsoft.com/office/powerpoint/2010/main" val="555252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en-US" sz="3600" dirty="0" smtClean="0"/>
              <a:t>OC-MEDS Data Dictionary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1"/>
            <a:ext cx="7924800" cy="4191000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healthdisasteroc.org/ems/ocmed/oc_meds_data_dictionary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8" r="847"/>
          <a:stretch/>
        </p:blipFill>
        <p:spPr bwMode="auto">
          <a:xfrm>
            <a:off x="1828799" y="2057401"/>
            <a:ext cx="6324601" cy="366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260107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7162800" cy="4525963"/>
          </a:xfrm>
        </p:spPr>
        <p:txBody>
          <a:bodyPr/>
          <a:lstStyle/>
          <a:p>
            <a:r>
              <a:rPr lang="en-US" sz="2400" dirty="0" smtClean="0"/>
              <a:t>Discuss specifics </a:t>
            </a:r>
            <a:r>
              <a:rPr lang="en-US" sz="2400" dirty="0"/>
              <a:t>regarding </a:t>
            </a:r>
            <a:r>
              <a:rPr lang="en-US" sz="2400" dirty="0" smtClean="0"/>
              <a:t>new state laws </a:t>
            </a:r>
            <a:r>
              <a:rPr lang="en-US" sz="2400" dirty="0"/>
              <a:t>and </a:t>
            </a:r>
            <a:r>
              <a:rPr lang="en-US" sz="2400" dirty="0" smtClean="0"/>
              <a:t>local policies </a:t>
            </a:r>
            <a:r>
              <a:rPr lang="en-US" sz="2400" dirty="0"/>
              <a:t>that govern EMS Provider data submission requirements.</a:t>
            </a:r>
          </a:p>
          <a:p>
            <a:r>
              <a:rPr lang="en-US" sz="2400" dirty="0"/>
              <a:t>Definition of NEMSIS </a:t>
            </a:r>
            <a:r>
              <a:rPr lang="en-US" sz="2400" dirty="0" smtClean="0"/>
              <a:t>Compliance and the flow of EMS data. </a:t>
            </a:r>
            <a:endParaRPr lang="en-US" sz="2400" dirty="0"/>
          </a:p>
          <a:p>
            <a:r>
              <a:rPr lang="en-US" sz="2400" dirty="0"/>
              <a:t>How to become compliant and begin to submit data to OCEMS.</a:t>
            </a:r>
          </a:p>
          <a:p>
            <a:r>
              <a:rPr lang="en-US" sz="2400" dirty="0"/>
              <a:t>Introduction to the Orange County Medical Emergency Data System (OC-MEDS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Questions and Answers. </a:t>
            </a:r>
            <a:endParaRPr lang="en-US" sz="2400" dirty="0"/>
          </a:p>
          <a:p>
            <a:pPr marL="0" indent="0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1513763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Local OC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90600"/>
            <a:ext cx="7010400" cy="4773254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300.32 - Highlights</a:t>
            </a:r>
            <a:endParaRPr lang="en-US" sz="2000" dirty="0" smtClean="0"/>
          </a:p>
          <a:p>
            <a:pPr lvl="1"/>
            <a:r>
              <a:rPr lang="en-US" sz="2000" dirty="0" smtClean="0"/>
              <a:t>Establishes a data submission process.</a:t>
            </a:r>
          </a:p>
          <a:p>
            <a:pPr lvl="1"/>
            <a:r>
              <a:rPr lang="en-US" sz="2000" dirty="0" smtClean="0"/>
              <a:t>EMS Providers must submit an application to gain access to the OC-MEDS Hub. </a:t>
            </a:r>
          </a:p>
          <a:p>
            <a:pPr lvl="1"/>
            <a:r>
              <a:rPr lang="en-US" sz="2000" dirty="0" smtClean="0"/>
              <a:t>Providers may choose to use the OC-MEDS Hub as their PCRS or may submit data to the OC-MEDS Hub live (via Web Service) from their own PCRS. </a:t>
            </a:r>
          </a:p>
          <a:p>
            <a:pPr lvl="1"/>
            <a:r>
              <a:rPr lang="en-US" sz="2000" dirty="0" smtClean="0"/>
              <a:t>Non-emergency ambulance providers choosing to use the OC-MEDS Hub must demonstrate that at least </a:t>
            </a:r>
            <a:r>
              <a:rPr lang="en-US" sz="2000" u="sng" dirty="0" smtClean="0"/>
              <a:t>80% of their call volume</a:t>
            </a:r>
            <a:r>
              <a:rPr lang="en-US" sz="2000" dirty="0" smtClean="0"/>
              <a:t> originates within Orange County.</a:t>
            </a:r>
          </a:p>
          <a:p>
            <a:pPr lvl="1"/>
            <a:r>
              <a:rPr lang="en-US" sz="2000" dirty="0" smtClean="0"/>
              <a:t>Providers choosing to use their own PCRS must demonstrate that their system is </a:t>
            </a:r>
            <a:r>
              <a:rPr lang="en-US" sz="2000" u="sng" dirty="0" smtClean="0"/>
              <a:t>certified</a:t>
            </a:r>
            <a:r>
              <a:rPr lang="en-US" sz="2000" dirty="0" smtClean="0"/>
              <a:t> compliant with the current version (v3.4.0) of NEMSIS. 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38844314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en-US" sz="3600" dirty="0" smtClean="0"/>
              <a:t>Data Submission Application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1"/>
            <a:ext cx="7924800" cy="4191000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www.oc-meds.org/licensure/public/orangecounty/</a:t>
            </a:r>
            <a:r>
              <a:rPr lang="en-US" sz="2000" dirty="0" smtClean="0"/>
              <a:t> </a:t>
            </a:r>
          </a:p>
          <a:p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0" r="1209"/>
          <a:stretch/>
        </p:blipFill>
        <p:spPr bwMode="auto">
          <a:xfrm>
            <a:off x="1676400" y="2054941"/>
            <a:ext cx="6400800" cy="372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4038600"/>
            <a:ext cx="38100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757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en-US" sz="3200" dirty="0" smtClean="0"/>
              <a:t>Resources for Software Developers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1"/>
            <a:ext cx="7924800" cy="4191000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healthdisasteroc.org/ems/ocmed/oc_meds_resources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7" r="726"/>
          <a:stretch/>
        </p:blipFill>
        <p:spPr bwMode="auto">
          <a:xfrm>
            <a:off x="1752600" y="2133600"/>
            <a:ext cx="6324600" cy="365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3989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Local OC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90600"/>
            <a:ext cx="7010400" cy="4773254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720.60 – Highlights</a:t>
            </a:r>
          </a:p>
          <a:p>
            <a:pPr lvl="1"/>
            <a:r>
              <a:rPr lang="en-US" sz="2000" dirty="0" smtClean="0"/>
              <a:t>EMS Providers must complete and submit a PCR for every patient pursuant to Policy 300.30.</a:t>
            </a:r>
          </a:p>
          <a:p>
            <a:pPr lvl="1"/>
            <a:r>
              <a:rPr lang="en-US" sz="2000" dirty="0" smtClean="0"/>
              <a:t>Non-emergency patient transports: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2"/>
            <a:r>
              <a:rPr lang="en-US" sz="1800" b="1" i="1" u="sng" dirty="0" smtClean="0"/>
              <a:t>By Dec 31</a:t>
            </a:r>
            <a:r>
              <a:rPr lang="en-US" sz="1800" b="1" i="1" u="sng" baseline="30000" dirty="0" smtClean="0"/>
              <a:t>st</a:t>
            </a:r>
            <a:r>
              <a:rPr lang="en-US" sz="1800" b="1" i="1" u="sng" dirty="0" smtClean="0"/>
              <a:t>, 2016</a:t>
            </a:r>
            <a:r>
              <a:rPr lang="en-US" sz="1800" i="1" dirty="0" smtClean="0"/>
              <a:t> - Non-emergency ambulance providers must submit data from completed PCRs for every patient transported. </a:t>
            </a:r>
          </a:p>
          <a:p>
            <a:pPr lvl="2"/>
            <a:r>
              <a:rPr lang="en-US" sz="1800" i="1" dirty="0" smtClean="0"/>
              <a:t>Providers shall use a PCRS that is certified compliant with the current version (v3.4.0) of NEMSIS. </a:t>
            </a:r>
          </a:p>
          <a:p>
            <a:pPr lvl="2"/>
            <a:r>
              <a:rPr lang="en-US" sz="1800" i="1" dirty="0" smtClean="0"/>
              <a:t>Data shall be submitted in real-time or near real time following the incident. </a:t>
            </a:r>
          </a:p>
          <a:p>
            <a:pPr lvl="2"/>
            <a:r>
              <a:rPr lang="en-US" sz="1800" i="1" dirty="0" smtClean="0"/>
              <a:t>“Near real time” is defined as : As soon as technologically possible. </a:t>
            </a:r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r>
              <a:rPr lang="en-US" sz="2000" dirty="0" smtClean="0"/>
              <a:t> </a:t>
            </a:r>
          </a:p>
          <a:p>
            <a:pPr lvl="1"/>
            <a:endParaRPr lang="en-US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26168269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304800"/>
            <a:ext cx="5702203" cy="5486400"/>
          </a:xfrm>
        </p:spPr>
      </p:pic>
    </p:spTree>
    <p:extLst>
      <p:ext uri="{BB962C8B-B14F-4D97-AF65-F5344CB8AC3E}">
        <p14:creationId xmlns:p14="http://schemas.microsoft.com/office/powerpoint/2010/main" val="21036321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2" t="12962" r="10541" b="118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893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assistance, contact us at: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67818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OC-MEDS@ochca.com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53958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374775"/>
          </a:xfrm>
        </p:spPr>
        <p:txBody>
          <a:bodyPr/>
          <a:lstStyle/>
          <a:p>
            <a:r>
              <a:rPr lang="en-US" b="1" dirty="0" smtClean="0"/>
              <a:t>Questions???</a:t>
            </a: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917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NEMSIS?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417638"/>
            <a:ext cx="4343400" cy="4525963"/>
          </a:xfrm>
        </p:spPr>
        <p:txBody>
          <a:bodyPr/>
          <a:lstStyle/>
          <a:p>
            <a:r>
              <a:rPr lang="en-US" sz="2200" dirty="0" smtClean="0"/>
              <a:t>The National EMS Information System</a:t>
            </a:r>
          </a:p>
          <a:p>
            <a:r>
              <a:rPr lang="en-US" sz="2200" dirty="0" smtClean="0"/>
              <a:t>The National standard for EMS patient care documentation and data collection. </a:t>
            </a:r>
          </a:p>
          <a:p>
            <a:r>
              <a:rPr lang="en-US" sz="2200" dirty="0" smtClean="0"/>
              <a:t>The current version is 3.4.0</a:t>
            </a:r>
          </a:p>
          <a:p>
            <a:r>
              <a:rPr lang="en-US" sz="2200" dirty="0" smtClean="0"/>
              <a:t>URL: </a:t>
            </a:r>
            <a:r>
              <a:rPr lang="en-US" sz="2200" dirty="0" smtClean="0">
                <a:hlinkClick r:id="rId2"/>
              </a:rPr>
              <a:t>www.nemsis.org</a:t>
            </a:r>
            <a:endParaRPr lang="en-US" sz="2200" dirty="0" smtClean="0"/>
          </a:p>
          <a:p>
            <a:r>
              <a:rPr lang="en-US" sz="2200" dirty="0" smtClean="0"/>
              <a:t>Data submitted by the state. </a:t>
            </a:r>
          </a:p>
          <a:p>
            <a:r>
              <a:rPr lang="en-US" sz="2200" dirty="0" smtClean="0"/>
              <a:t>The state is required to begin to submit EMS data to the federal government </a:t>
            </a:r>
            <a:r>
              <a:rPr lang="en-US" sz="2200" dirty="0"/>
              <a:t>in NEMSIS </a:t>
            </a:r>
            <a:r>
              <a:rPr lang="en-US" sz="2200" dirty="0" smtClean="0"/>
              <a:t>3 format no later than Jan. 1, 2017. </a:t>
            </a:r>
          </a:p>
          <a:p>
            <a:endParaRPr lang="en-US" dirty="0"/>
          </a:p>
        </p:txBody>
      </p:sp>
      <p:pic>
        <p:nvPicPr>
          <p:cNvPr id="6" name="Picture 8" descr="nemsis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3124200" cy="9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8505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15200" cy="868362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CEMSIS?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4533900" cy="4525963"/>
          </a:xfrm>
        </p:spPr>
        <p:txBody>
          <a:bodyPr/>
          <a:lstStyle/>
          <a:p>
            <a:r>
              <a:rPr lang="en-US" sz="2200" dirty="0" smtClean="0"/>
              <a:t>The California EMS Information System</a:t>
            </a:r>
          </a:p>
          <a:p>
            <a:r>
              <a:rPr lang="en-US" sz="2200" dirty="0" smtClean="0"/>
              <a:t>The statewide standard for EMS patient care documentation and data collection.</a:t>
            </a:r>
          </a:p>
          <a:p>
            <a:pPr lvl="1"/>
            <a:r>
              <a:rPr lang="en-US" sz="2000" dirty="0" smtClean="0"/>
              <a:t>Meets national and statewide data standards. </a:t>
            </a:r>
          </a:p>
          <a:p>
            <a:r>
              <a:rPr lang="en-US" sz="2200" dirty="0" smtClean="0"/>
              <a:t>The current version is 3.4.0</a:t>
            </a:r>
          </a:p>
          <a:p>
            <a:r>
              <a:rPr lang="en-US" sz="2200" dirty="0" smtClean="0"/>
              <a:t>URL: </a:t>
            </a:r>
            <a:r>
              <a:rPr lang="en-US" sz="2200" dirty="0" smtClean="0">
                <a:hlinkClick r:id="rId2"/>
              </a:rPr>
              <a:t>www.emsa.ca.gov/CEMSIS</a:t>
            </a:r>
            <a:endParaRPr lang="en-US" sz="2200" dirty="0" smtClean="0"/>
          </a:p>
          <a:p>
            <a:r>
              <a:rPr lang="en-US" sz="2200" dirty="0" smtClean="0"/>
              <a:t>Data submitted by the LEMSAs</a:t>
            </a:r>
          </a:p>
          <a:p>
            <a:r>
              <a:rPr lang="en-US" sz="2200" dirty="0" smtClean="0"/>
              <a:t>Statewide compliance </a:t>
            </a:r>
            <a:r>
              <a:rPr lang="en-US" sz="2200" u="sng" dirty="0" smtClean="0"/>
              <a:t>required</a:t>
            </a:r>
            <a:r>
              <a:rPr lang="en-US" sz="2200" dirty="0" smtClean="0"/>
              <a:t> by Jan. 1, 2017 </a:t>
            </a:r>
          </a:p>
          <a:p>
            <a:endParaRPr lang="en-US" dirty="0"/>
          </a:p>
        </p:txBody>
      </p:sp>
      <p:pic>
        <p:nvPicPr>
          <p:cNvPr id="4" name="Picture 7" descr="testcemsi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73" y="2057400"/>
            <a:ext cx="23558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8552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315200" cy="868362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OC-MEDS?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78943"/>
            <a:ext cx="4648200" cy="4525963"/>
          </a:xfrm>
        </p:spPr>
        <p:txBody>
          <a:bodyPr/>
          <a:lstStyle/>
          <a:p>
            <a:r>
              <a:rPr lang="en-US" sz="2000" dirty="0" smtClean="0"/>
              <a:t>The Orange County Medical Emergency Data System.</a:t>
            </a:r>
          </a:p>
          <a:p>
            <a:r>
              <a:rPr lang="en-US" sz="2000" dirty="0" smtClean="0"/>
              <a:t>The Orange County local standard and system for EMS patient care documentation and data collection. </a:t>
            </a:r>
          </a:p>
          <a:p>
            <a:pPr lvl="1"/>
            <a:r>
              <a:rPr lang="en-US" sz="1800" dirty="0" smtClean="0"/>
              <a:t>Is compliant with the current version of NEMSIS and CEMSIS and includes additional data elements to meet the needs of the Orange County EMS System. </a:t>
            </a:r>
          </a:p>
          <a:p>
            <a:r>
              <a:rPr lang="en-US" sz="2000" dirty="0" smtClean="0"/>
              <a:t>The current version is 3.4.0</a:t>
            </a:r>
          </a:p>
          <a:p>
            <a:r>
              <a:rPr lang="en-US" sz="2000" dirty="0" smtClean="0"/>
              <a:t>URL: </a:t>
            </a:r>
            <a:r>
              <a:rPr lang="en-US" sz="2000" dirty="0" smtClean="0">
                <a:hlinkClick r:id="rId2"/>
              </a:rPr>
              <a:t>healthdisasteroc.org/ems/ocmed</a:t>
            </a:r>
            <a:r>
              <a:rPr lang="en-US" sz="2000" dirty="0" smtClean="0"/>
              <a:t>  </a:t>
            </a:r>
          </a:p>
          <a:p>
            <a:r>
              <a:rPr lang="en-US" sz="2000" dirty="0" smtClean="0"/>
              <a:t>Data submitted by EMS providers. </a:t>
            </a:r>
          </a:p>
          <a:p>
            <a:r>
              <a:rPr lang="en-US" sz="2000" dirty="0" smtClean="0"/>
              <a:t>Countywide compliance </a:t>
            </a:r>
            <a:r>
              <a:rPr lang="en-US" sz="2000" u="sng" dirty="0" smtClean="0"/>
              <a:t>required</a:t>
            </a:r>
            <a:r>
              <a:rPr lang="en-US" sz="2000" dirty="0" smtClean="0"/>
              <a:t> by Jan. 1, 2017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55" y="2590800"/>
            <a:ext cx="265043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840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315200" cy="944562"/>
          </a:xfrm>
        </p:spPr>
        <p:txBody>
          <a:bodyPr/>
          <a:lstStyle/>
          <a:p>
            <a:r>
              <a:rPr lang="en-US" dirty="0" smtClean="0"/>
              <a:t>What is a PCRS?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315200" cy="4525963"/>
          </a:xfrm>
        </p:spPr>
        <p:txBody>
          <a:bodyPr/>
          <a:lstStyle/>
          <a:p>
            <a:r>
              <a:rPr lang="en-US" dirty="0" smtClean="0"/>
              <a:t>Patient Care Reporting System (PCRS)</a:t>
            </a:r>
          </a:p>
          <a:p>
            <a:pPr lvl="1"/>
            <a:r>
              <a:rPr lang="en-US" dirty="0" smtClean="0"/>
              <a:t>An electronic data system; or ePCR that allows an EMS provider to record and catalog patient care and transportation in real time at the patient bedside. </a:t>
            </a:r>
          </a:p>
          <a:p>
            <a:pPr lvl="1"/>
            <a:r>
              <a:rPr lang="en-US" dirty="0" smtClean="0"/>
              <a:t>System must be compliant with federal, state, and local requirements.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87173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National / State / Local </a:t>
            </a:r>
            <a:br>
              <a:rPr lang="en-US" sz="3600" dirty="0" smtClean="0"/>
            </a:br>
            <a:r>
              <a:rPr lang="en-US" sz="3600" dirty="0" smtClean="0"/>
              <a:t>Data Standards</a:t>
            </a:r>
            <a:endParaRPr lang="en-US" sz="36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3954462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170237" y="2346325"/>
            <a:ext cx="2986088" cy="2819400"/>
            <a:chOff x="2160" y="1254"/>
            <a:chExt cx="2359" cy="2298"/>
          </a:xfrm>
        </p:grpSpPr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254"/>
              <a:ext cx="2359" cy="2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2160" y="1254"/>
              <a:ext cx="2352" cy="2298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/>
                <a:t>  </a:t>
              </a:r>
            </a:p>
          </p:txBody>
        </p:sp>
      </p:grp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2970212"/>
            <a:ext cx="1687512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2169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flow of EMS Data</a:t>
            </a:r>
            <a:endParaRPr lang="en-US" dirty="0"/>
          </a:p>
        </p:txBody>
      </p:sp>
      <p:pic>
        <p:nvPicPr>
          <p:cNvPr id="4" name="Picture 35" descr="grayscalebanner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0669"/>
            <a:ext cx="9144000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90600" y="4364787"/>
            <a:ext cx="2501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Verdana" panose="020B0604030504040204" pitchFamily="34" charset="0"/>
              </a:rPr>
              <a:t>EMS Provider </a:t>
            </a:r>
            <a:r>
              <a:rPr lang="en-US" altLang="en-US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ePCR</a:t>
            </a:r>
            <a:endParaRPr lang="en-US" altLang="en-US" b="1" dirty="0">
              <a:solidFill>
                <a:srgbClr val="0000CC"/>
              </a:solidFill>
              <a:latin typeface="Verdana" panose="020B0604030504040204" pitchFamily="34" charset="0"/>
            </a:endParaRP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362076" y="1935927"/>
            <a:ext cx="3881129" cy="2225279"/>
            <a:chOff x="880" y="1909"/>
            <a:chExt cx="2244" cy="1276"/>
          </a:xfrm>
        </p:grpSpPr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1874" y="1909"/>
              <a:ext cx="12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1" dirty="0" smtClean="0">
                  <a:solidFill>
                    <a:srgbClr val="0000CC"/>
                  </a:solidFill>
                  <a:latin typeface="Verdana" panose="020B0604030504040204" pitchFamily="34" charset="0"/>
                </a:rPr>
                <a:t>OC-MEDS</a:t>
              </a:r>
              <a:endParaRPr lang="en-US" altLang="en-US" b="1" dirty="0">
                <a:solidFill>
                  <a:srgbClr val="0000CC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" name="Line 21"/>
            <p:cNvSpPr>
              <a:spLocks noChangeShapeType="1"/>
            </p:cNvSpPr>
            <p:nvPr/>
          </p:nvSpPr>
          <p:spPr bwMode="auto">
            <a:xfrm rot="5400000" flipH="1" flipV="1">
              <a:off x="808" y="3103"/>
              <a:ext cx="164" cy="0"/>
            </a:xfrm>
            <a:prstGeom prst="line">
              <a:avLst/>
            </a:prstGeom>
            <a:noFill/>
            <a:ln w="63500">
              <a:solidFill>
                <a:srgbClr val="0000CC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 flipV="1">
              <a:off x="2499" y="2186"/>
              <a:ext cx="0" cy="839"/>
            </a:xfrm>
            <a:prstGeom prst="line">
              <a:avLst/>
            </a:prstGeom>
            <a:noFill/>
            <a:ln w="635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Line 25"/>
            <p:cNvSpPr>
              <a:spLocks noChangeShapeType="1"/>
            </p:cNvSpPr>
            <p:nvPr/>
          </p:nvSpPr>
          <p:spPr bwMode="auto">
            <a:xfrm>
              <a:off x="880" y="3040"/>
              <a:ext cx="1640" cy="0"/>
            </a:xfrm>
            <a:prstGeom prst="line">
              <a:avLst/>
            </a:prstGeom>
            <a:noFill/>
            <a:ln w="635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3971925" y="3556000"/>
            <a:ext cx="1895475" cy="2001838"/>
            <a:chOff x="2502" y="2240"/>
            <a:chExt cx="1194" cy="1261"/>
          </a:xfrm>
        </p:grpSpPr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2502" y="3270"/>
              <a:ext cx="11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B2B2B2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00CC"/>
                  </a:solidFill>
                  <a:latin typeface="Verdana" panose="020B0604030504040204" pitchFamily="34" charset="0"/>
                </a:rPr>
                <a:t>CEMSIS</a:t>
              </a:r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2720" y="2256"/>
              <a:ext cx="392" cy="0"/>
            </a:xfrm>
            <a:prstGeom prst="line">
              <a:avLst/>
            </a:prstGeom>
            <a:noFill/>
            <a:ln w="63500">
              <a:solidFill>
                <a:srgbClr val="0000CC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36"/>
            <p:cNvSpPr>
              <a:spLocks noChangeShapeType="1"/>
            </p:cNvSpPr>
            <p:nvPr/>
          </p:nvSpPr>
          <p:spPr bwMode="auto">
            <a:xfrm>
              <a:off x="3096" y="2240"/>
              <a:ext cx="0" cy="968"/>
            </a:xfrm>
            <a:prstGeom prst="line">
              <a:avLst/>
            </a:prstGeom>
            <a:noFill/>
            <a:ln w="635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5461000" y="2971800"/>
            <a:ext cx="2819400" cy="2108200"/>
            <a:chOff x="3440" y="1928"/>
            <a:chExt cx="1776" cy="1272"/>
          </a:xfrm>
        </p:grpSpPr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837" y="1928"/>
              <a:ext cx="1379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00CC"/>
                  </a:solidFill>
                  <a:latin typeface="Verdana" panose="020B0604030504040204" pitchFamily="34" charset="0"/>
                </a:rPr>
                <a:t>NEMSIS</a:t>
              </a:r>
            </a:p>
          </p:txBody>
        </p:sp>
        <p:sp>
          <p:nvSpPr>
            <p:cNvPr id="18" name="Line 37"/>
            <p:cNvSpPr>
              <a:spLocks noChangeShapeType="1"/>
            </p:cNvSpPr>
            <p:nvPr/>
          </p:nvSpPr>
          <p:spPr bwMode="auto">
            <a:xfrm>
              <a:off x="3440" y="3180"/>
              <a:ext cx="1100" cy="0"/>
            </a:xfrm>
            <a:prstGeom prst="line">
              <a:avLst/>
            </a:prstGeom>
            <a:noFill/>
            <a:ln w="63500">
              <a:solidFill>
                <a:srgbClr val="0000CC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Line 38"/>
            <p:cNvSpPr>
              <a:spLocks noChangeShapeType="1"/>
            </p:cNvSpPr>
            <p:nvPr/>
          </p:nvSpPr>
          <p:spPr bwMode="auto">
            <a:xfrm flipV="1">
              <a:off x="4544" y="2168"/>
              <a:ext cx="0" cy="1032"/>
            </a:xfrm>
            <a:prstGeom prst="line">
              <a:avLst/>
            </a:prstGeom>
            <a:noFill/>
            <a:ln w="635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55532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800" cy="944562"/>
          </a:xfrm>
        </p:spPr>
        <p:txBody>
          <a:bodyPr/>
          <a:lstStyle/>
          <a:p>
            <a:r>
              <a:rPr lang="en-US" dirty="0" smtClean="0"/>
              <a:t>Timeline – How we got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7086600" cy="4525963"/>
          </a:xfrm>
        </p:spPr>
        <p:txBody>
          <a:bodyPr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Feb. 2015</a:t>
            </a:r>
            <a:r>
              <a:rPr lang="en-US" sz="2400" dirty="0" smtClean="0"/>
              <a:t> – Countywide taskforce formed to plan for near future NEMSIS 3 requirements</a:t>
            </a:r>
          </a:p>
          <a:p>
            <a:pPr lvl="1"/>
            <a:r>
              <a:rPr lang="en-US" sz="2000" dirty="0" smtClean="0"/>
              <a:t>Several sub-groups are formed including representatives from Ambulance Providers, Fire Departments, and Hospitals</a:t>
            </a:r>
          </a:p>
          <a:p>
            <a:pPr lvl="1"/>
            <a:r>
              <a:rPr lang="en-US" sz="2000" dirty="0" smtClean="0"/>
              <a:t>Goal was to design and provide systems that met the needs of all EMS providers</a:t>
            </a:r>
          </a:p>
          <a:p>
            <a:pPr lvl="1"/>
            <a:r>
              <a:rPr lang="en-US" sz="2000" dirty="0" smtClean="0"/>
              <a:t>Sub-groups included Equipment and Tablets, Template Design, and Data Dictionary. </a:t>
            </a:r>
            <a:endParaRPr lang="en-US" sz="2000" dirty="0" smtClean="0"/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Feb. 27, 2015</a:t>
            </a:r>
            <a:r>
              <a:rPr lang="en-US" sz="2400" dirty="0" smtClean="0"/>
              <a:t> – AB 1129 Introduced in the State Assembly.</a:t>
            </a:r>
            <a:endParaRPr lang="en-US" sz="2400" dirty="0" smtClean="0"/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Mar. 2015</a:t>
            </a:r>
            <a:r>
              <a:rPr lang="en-US" sz="2400" dirty="0" smtClean="0"/>
              <a:t> – OCEMS receives new NEMSIS 3 compliant software and begins configuration and system design.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2666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_meds">
  <a:themeElements>
    <a:clrScheme name="oc_med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_me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_me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oc_meds</Template>
  <TotalTime>2609</TotalTime>
  <Words>1400</Words>
  <Application>Microsoft Office PowerPoint</Application>
  <PresentationFormat>On-screen Show (4:3)</PresentationFormat>
  <Paragraphs>137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oc_meds</vt:lpstr>
      <vt:lpstr>Orange County EMS</vt:lpstr>
      <vt:lpstr>Objectives</vt:lpstr>
      <vt:lpstr>What is NEMSIS?</vt:lpstr>
      <vt:lpstr>What is CEMSIS?</vt:lpstr>
      <vt:lpstr>What is OC-MEDS?</vt:lpstr>
      <vt:lpstr>What is a PCRS?</vt:lpstr>
      <vt:lpstr>National / State / Local  Data Standards</vt:lpstr>
      <vt:lpstr>The flow of EMS Data</vt:lpstr>
      <vt:lpstr>Timeline – How we got here</vt:lpstr>
      <vt:lpstr>Timeline – How we got here</vt:lpstr>
      <vt:lpstr>Timeline – How we got here</vt:lpstr>
      <vt:lpstr>Timeline – How we got here</vt:lpstr>
      <vt:lpstr>Timeline – How we got here</vt:lpstr>
      <vt:lpstr>Data Compliance State Laws  and Local Policies</vt:lpstr>
      <vt:lpstr>State Law and Directives</vt:lpstr>
      <vt:lpstr>Local OC Policies</vt:lpstr>
      <vt:lpstr>What is meant by certified compliant?</vt:lpstr>
      <vt:lpstr>Local OC Policies</vt:lpstr>
      <vt:lpstr>OC-MEDS Data Dictionary</vt:lpstr>
      <vt:lpstr>Local OC Policies</vt:lpstr>
      <vt:lpstr>Data Submission Application</vt:lpstr>
      <vt:lpstr>Resources for Software Developers</vt:lpstr>
      <vt:lpstr>Local OC Policies</vt:lpstr>
      <vt:lpstr>PowerPoint Presentation</vt:lpstr>
      <vt:lpstr>PowerPoint Presentation</vt:lpstr>
      <vt:lpstr>For assistance, contact us at:</vt:lpstr>
      <vt:lpstr>Questions???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Samarin</dc:creator>
  <cp:lastModifiedBy>Repass, Laurent</cp:lastModifiedBy>
  <cp:revision>253</cp:revision>
  <dcterms:created xsi:type="dcterms:W3CDTF">2010-09-27T23:52:50Z</dcterms:created>
  <dcterms:modified xsi:type="dcterms:W3CDTF">2016-06-21T18:08:28Z</dcterms:modified>
</cp:coreProperties>
</file>