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handoutMasterIdLst>
    <p:handoutMasterId r:id="rId25"/>
  </p:handoutMasterIdLst>
  <p:sldIdLst>
    <p:sldId id="256" r:id="rId2"/>
    <p:sldId id="257" r:id="rId3"/>
    <p:sldId id="261" r:id="rId4"/>
    <p:sldId id="270" r:id="rId5"/>
    <p:sldId id="299" r:id="rId6"/>
    <p:sldId id="260" r:id="rId7"/>
    <p:sldId id="300" r:id="rId8"/>
    <p:sldId id="292" r:id="rId9"/>
    <p:sldId id="293" r:id="rId10"/>
    <p:sldId id="294" r:id="rId11"/>
    <p:sldId id="297" r:id="rId12"/>
    <p:sldId id="302" r:id="rId13"/>
    <p:sldId id="301" r:id="rId14"/>
    <p:sldId id="272" r:id="rId15"/>
    <p:sldId id="306" r:id="rId16"/>
    <p:sldId id="305" r:id="rId17"/>
    <p:sldId id="307" r:id="rId18"/>
    <p:sldId id="308" r:id="rId19"/>
    <p:sldId id="273" r:id="rId20"/>
    <p:sldId id="285" r:id="rId21"/>
    <p:sldId id="303" r:id="rId22"/>
    <p:sldId id="26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p:cViewPr>
        <p:scale>
          <a:sx n="89" d="100"/>
          <a:sy n="89" d="100"/>
        </p:scale>
        <p:origin x="1310" y="4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16"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FBB7EE-EC9C-442C-B2DE-44D1F9A03CCC}" type="datetimeFigureOut">
              <a:rPr lang="en-US" smtClean="0"/>
              <a:t>4/4/2025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BB296D-8796-45FC-BF23-9021F0C98120}" type="slidenum">
              <a:rPr lang="en-US" smtClean="0"/>
              <a:t>‹#›</a:t>
            </a:fld>
            <a:endParaRPr lang="en-US"/>
          </a:p>
        </p:txBody>
      </p:sp>
    </p:spTree>
    <p:extLst>
      <p:ext uri="{BB962C8B-B14F-4D97-AF65-F5344CB8AC3E}">
        <p14:creationId xmlns:p14="http://schemas.microsoft.com/office/powerpoint/2010/main" val="290471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318F8-55A5-4377-A3BB-59DB2EECF41A}" type="datetimeFigureOut">
              <a:rPr lang="en-US" smtClean="0"/>
              <a:t>4/4/2025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C9DC6A-3BD2-4777-AE34-65882A170229}" type="slidenum">
              <a:rPr lang="en-US" smtClean="0"/>
              <a:t>‹#›</a:t>
            </a:fld>
            <a:endParaRPr lang="en-US"/>
          </a:p>
        </p:txBody>
      </p:sp>
    </p:spTree>
    <p:extLst>
      <p:ext uri="{BB962C8B-B14F-4D97-AF65-F5344CB8AC3E}">
        <p14:creationId xmlns:p14="http://schemas.microsoft.com/office/powerpoint/2010/main" val="2681038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94EE1-8D2F-DC56-8020-40B67392E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EB006-DEE5-3967-6B72-34B9E7464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6FEBCB-E4E9-9300-8D9B-12AECE173A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0825EB-47FC-133F-5F97-2CF352117AD0}"/>
              </a:ext>
            </a:extLst>
          </p:cNvPr>
          <p:cNvSpPr>
            <a:spLocks noGrp="1"/>
          </p:cNvSpPr>
          <p:nvPr>
            <p:ph type="sldNum" sz="quarter" idx="10"/>
          </p:nvPr>
        </p:nvSpPr>
        <p:spPr/>
        <p:txBody>
          <a:bodyPr/>
          <a:lstStyle/>
          <a:p>
            <a:fld id="{CCC9DC6A-3BD2-4777-AE34-65882A170229}" type="slidenum">
              <a:rPr lang="en-US" smtClean="0"/>
              <a:t>19</a:t>
            </a:fld>
            <a:endParaRPr lang="en-US"/>
          </a:p>
        </p:txBody>
      </p:sp>
    </p:spTree>
    <p:extLst>
      <p:ext uri="{BB962C8B-B14F-4D97-AF65-F5344CB8AC3E}">
        <p14:creationId xmlns:p14="http://schemas.microsoft.com/office/powerpoint/2010/main" val="1419857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14200-3696-CA72-F420-E4271AEBD3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82AB9-D799-38A8-1E95-37DAE78B3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18F0B6-FA5A-2E8B-E107-2C654DE9C0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8EB36E-14AF-623E-493C-378C660861C9}"/>
              </a:ext>
            </a:extLst>
          </p:cNvPr>
          <p:cNvSpPr>
            <a:spLocks noGrp="1"/>
          </p:cNvSpPr>
          <p:nvPr>
            <p:ph type="sldNum" sz="quarter" idx="10"/>
          </p:nvPr>
        </p:nvSpPr>
        <p:spPr/>
        <p:txBody>
          <a:bodyPr/>
          <a:lstStyle/>
          <a:p>
            <a:fld id="{CCC9DC6A-3BD2-4777-AE34-65882A170229}" type="slidenum">
              <a:rPr lang="en-US" smtClean="0"/>
              <a:t>20</a:t>
            </a:fld>
            <a:endParaRPr lang="en-US"/>
          </a:p>
        </p:txBody>
      </p:sp>
    </p:spTree>
    <p:extLst>
      <p:ext uri="{BB962C8B-B14F-4D97-AF65-F5344CB8AC3E}">
        <p14:creationId xmlns:p14="http://schemas.microsoft.com/office/powerpoint/2010/main" val="1440611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286694" y="2986088"/>
            <a:ext cx="8610600" cy="3701700"/>
          </a:xfrm>
          <a:prstGeom prst="rect">
            <a:avLst/>
          </a:prstGeom>
          <a:solidFill>
            <a:srgbClr val="103A7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0" y="3733800"/>
            <a:ext cx="9144000" cy="1905000"/>
          </a:xfrm>
        </p:spPr>
        <p:txBody>
          <a:bodyPr anchor="t" anchorCtr="0"/>
          <a:lstStyle>
            <a:lvl1pPr algn="ctr">
              <a:defRPr sz="4400" b="1">
                <a:solidFill>
                  <a:schemeClr val="bg1"/>
                </a:solidFill>
                <a:latin typeface="Calibri" panose="020F0502020204030204" pitchFamily="34" charset="0"/>
                <a:ea typeface="Tahoma" panose="020B0604030504040204" pitchFamily="34" charset="0"/>
                <a:cs typeface="Calibri" panose="020F0502020204030204" pitchFamily="34" charset="0"/>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0" y="6019800"/>
            <a:ext cx="9144000" cy="667694"/>
          </a:xfrm>
        </p:spPr>
        <p:txBody>
          <a:bodyPr/>
          <a:lstStyle>
            <a:lvl1pPr marL="64008"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8" name="Date Placeholder 27"/>
          <p:cNvSpPr>
            <a:spLocks noGrp="1"/>
          </p:cNvSpPr>
          <p:nvPr>
            <p:ph type="dt" sz="half" idx="10"/>
          </p:nvPr>
        </p:nvSpPr>
        <p:spPr>
          <a:xfrm>
            <a:off x="296025" y="6323895"/>
            <a:ext cx="1456853" cy="362338"/>
          </a:xfrm>
          <a:prstGeom prst="rect">
            <a:avLst/>
          </a:prstGeom>
        </p:spPr>
        <p:txBody>
          <a:bodyPr anchor="ctr" anchorCtr="0"/>
          <a:lstStyle>
            <a:lvl1pPr>
              <a:defRPr sz="1400">
                <a:solidFill>
                  <a:schemeClr val="bg1"/>
                </a:solidFill>
                <a:latin typeface="Arial" panose="020B0604020202020204" pitchFamily="34" charset="0"/>
                <a:cs typeface="Arial" panose="020B0604020202020204" pitchFamily="34" charset="0"/>
              </a:defRPr>
            </a:lvl1pPr>
          </a:lstStyle>
          <a:p>
            <a:fld id="{AEE0E6FA-B0D9-4E79-BC51-467F59E57F96}" type="datetimeFigureOut">
              <a:rPr lang="en-US" smtClean="0"/>
              <a:pPr/>
              <a:t>4/4/2025</a:t>
            </a:fld>
            <a:endParaRPr lang="en-US" dirty="0"/>
          </a:p>
        </p:txBody>
      </p:sp>
      <p:sp>
        <p:nvSpPr>
          <p:cNvPr id="29" name="Slide Number Placeholder 28"/>
          <p:cNvSpPr>
            <a:spLocks noGrp="1"/>
          </p:cNvSpPr>
          <p:nvPr>
            <p:ph type="sldNum" sz="quarter" idx="12"/>
          </p:nvPr>
        </p:nvSpPr>
        <p:spPr>
          <a:xfrm>
            <a:off x="8140529" y="6317958"/>
            <a:ext cx="747712" cy="365760"/>
          </a:xfrm>
        </p:spPr>
        <p:txBody>
          <a:bodyPr anchor="ctr" anchorCtr="0"/>
          <a:lstStyle>
            <a:lvl1pPr algn="r">
              <a:defRPr sz="1400">
                <a:solidFill>
                  <a:schemeClr val="bg1"/>
                </a:solidFill>
                <a:latin typeface="Arial" panose="020B0604020202020204" pitchFamily="34" charset="0"/>
                <a:cs typeface="Arial" panose="020B0604020202020204" pitchFamily="34" charset="0"/>
              </a:defRPr>
            </a:lvl1pPr>
          </a:lstStyle>
          <a:p>
            <a:fld id="{80F96F8A-4100-450E-8F60-4560027B6121}" type="slidenum">
              <a:rPr lang="en-US" smtClean="0"/>
              <a:pPr/>
              <a:t>‹#›</a:t>
            </a:fld>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06812" y="590017"/>
            <a:ext cx="1968500" cy="164871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lvl1pPr eaLnBrk="1" latinLnBrk="0" hangingPunct="1">
              <a:defRPr sz="2600">
                <a:solidFill>
                  <a:srgbClr val="103A71"/>
                </a:solidFill>
              </a:defRPr>
            </a:lvl1pPr>
            <a:lvl2pPr eaLnBrk="1" latinLnBrk="0" hangingPunct="1">
              <a:defRPr/>
            </a:lvl2pPr>
            <a:lvl3pPr eaLnBrk="1" latinLnBrk="0" hangingPunct="1">
              <a:defRPr/>
            </a:lvl3pPr>
            <a:lvl4pPr eaLnBrk="1" latinLnBrk="0" hangingPunct="1">
              <a:defRPr/>
            </a:lvl4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p:txBody>
      </p:sp>
      <p:sp>
        <p:nvSpPr>
          <p:cNvPr id="6" name="Slide Number Placeholder 5"/>
          <p:cNvSpPr>
            <a:spLocks noGrp="1"/>
          </p:cNvSpPr>
          <p:nvPr>
            <p:ph type="sldNum" sz="quarter" idx="12"/>
          </p:nvPr>
        </p:nvSpPr>
        <p:spPr/>
        <p:txBody>
          <a:bodyPr/>
          <a:lstStyle/>
          <a:p>
            <a:fld id="{80F96F8A-4100-450E-8F60-4560027B612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lvl1pPr marL="452628" indent="-342900">
              <a:buClr>
                <a:schemeClr val="tx1"/>
              </a:buClr>
              <a:buFont typeface="Arial" panose="020B0604020202020204" pitchFamily="34" charset="0"/>
              <a:buChar char="•"/>
              <a:defRPr b="0">
                <a:solidFill>
                  <a:schemeClr val="tx1"/>
                </a:solidFill>
                <a:latin typeface="Arial" panose="020B0604020202020204" pitchFamily="34" charset="0"/>
                <a:cs typeface="Arial" panose="020B0604020202020204" pitchFamily="34" charset="0"/>
              </a:defRPr>
            </a:lvl1pPr>
            <a:lvl2pPr marL="754380" indent="-342900">
              <a:buSzPct val="66000"/>
              <a:buFont typeface="Courier New" panose="02070309020205020404" pitchFamily="49" charset="0"/>
              <a:buChar char="o"/>
              <a:defRPr/>
            </a:lvl2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6" name="Slide Number Placeholder 5"/>
          <p:cNvSpPr>
            <a:spLocks noGrp="1"/>
          </p:cNvSpPr>
          <p:nvPr>
            <p:ph type="sldNum" sz="quarter" idx="12"/>
          </p:nvPr>
        </p:nvSpPr>
        <p:spPr/>
        <p:txBody>
          <a:bodyPr/>
          <a:lstStyle/>
          <a:p>
            <a:fld id="{80F96F8A-4100-450E-8F60-4560027B6121}" type="slidenum">
              <a:rPr lang="en-US" smtClean="0"/>
              <a:t>‹#›</a:t>
            </a:fld>
            <a:endParaRPr lang="en-US"/>
          </a:p>
        </p:txBody>
      </p:sp>
    </p:spTree>
    <p:extLst>
      <p:ext uri="{BB962C8B-B14F-4D97-AF65-F5344CB8AC3E}">
        <p14:creationId xmlns:p14="http://schemas.microsoft.com/office/powerpoint/2010/main" val="379087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lvl1pPr>
              <a:defRPr sz="2400" b="0">
                <a:solidFill>
                  <a:schemeClr val="tx1"/>
                </a:solidFill>
                <a:latin typeface="Arial" panose="020B0604020202020204" pitchFamily="34" charset="0"/>
                <a:cs typeface="Arial" panose="020B0604020202020204" pitchFamily="34" charset="0"/>
              </a:defRPr>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6" name="Slide Number Placeholder 5"/>
          <p:cNvSpPr>
            <a:spLocks noGrp="1"/>
          </p:cNvSpPr>
          <p:nvPr>
            <p:ph type="sldNum" sz="quarter" idx="12"/>
          </p:nvPr>
        </p:nvSpPr>
        <p:spPr/>
        <p:txBody>
          <a:bodyPr/>
          <a:lstStyle/>
          <a:p>
            <a:fld id="{80F96F8A-4100-450E-8F60-4560027B6121}" type="slidenum">
              <a:rPr lang="en-US" smtClean="0"/>
              <a:t>‹#›</a:t>
            </a:fld>
            <a:endParaRPr lang="en-US"/>
          </a:p>
        </p:txBody>
      </p:sp>
    </p:spTree>
    <p:extLst>
      <p:ext uri="{BB962C8B-B14F-4D97-AF65-F5344CB8AC3E}">
        <p14:creationId xmlns:p14="http://schemas.microsoft.com/office/powerpoint/2010/main" val="1570109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6" name="Slide Number Placeholder 5"/>
          <p:cNvSpPr>
            <a:spLocks noGrp="1"/>
          </p:cNvSpPr>
          <p:nvPr>
            <p:ph type="sldNum" sz="quarter" idx="12"/>
          </p:nvPr>
        </p:nvSpPr>
        <p:spPr/>
        <p:txBody>
          <a:bodyPr/>
          <a:lstStyle/>
          <a:p>
            <a:fld id="{80F96F8A-4100-450E-8F60-4560027B6121}" type="slidenum">
              <a:rPr lang="en-US" smtClean="0"/>
              <a:t>‹#›</a:t>
            </a:fld>
            <a:endParaRPr lang="en-US"/>
          </a:p>
        </p:txBody>
      </p:sp>
    </p:spTree>
    <p:extLst>
      <p:ext uri="{BB962C8B-B14F-4D97-AF65-F5344CB8AC3E}">
        <p14:creationId xmlns:p14="http://schemas.microsoft.com/office/powerpoint/2010/main" val="108871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Content -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52600"/>
            <a:ext cx="4038600" cy="4724400"/>
          </a:xfrm>
        </p:spPr>
        <p:txBody>
          <a:bodyPr/>
          <a:lstStyle>
            <a:lvl1pPr marL="452628" indent="-342900">
              <a:buClr>
                <a:schemeClr val="tx1"/>
              </a:buClr>
              <a:buSzPct val="111000"/>
              <a:buFont typeface="Arial" panose="020B0604020202020204" pitchFamily="34" charset="0"/>
              <a:buChar char="•"/>
              <a:defRPr sz="2200" b="0">
                <a:solidFill>
                  <a:schemeClr val="tx1"/>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p:txBody>
      </p:sp>
      <p:sp>
        <p:nvSpPr>
          <p:cNvPr id="4" name="Content Placeholder 3"/>
          <p:cNvSpPr>
            <a:spLocks noGrp="1"/>
          </p:cNvSpPr>
          <p:nvPr>
            <p:ph sz="half" idx="2"/>
          </p:nvPr>
        </p:nvSpPr>
        <p:spPr>
          <a:xfrm>
            <a:off x="4648200" y="1752600"/>
            <a:ext cx="4038600" cy="4724400"/>
          </a:xfrm>
        </p:spPr>
        <p:txBody>
          <a:bodyPr/>
          <a:lstStyle>
            <a:lvl1pPr marL="452628" indent="-342900">
              <a:buClr>
                <a:schemeClr val="tx1"/>
              </a:buClr>
              <a:buSzPct val="111000"/>
              <a:buFont typeface="Arial" panose="020B0604020202020204" pitchFamily="34" charset="0"/>
              <a:buChar char="•"/>
              <a:defRPr sz="2200" b="0">
                <a:solidFill>
                  <a:schemeClr val="tx1"/>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p:txBody>
      </p:sp>
      <p:sp>
        <p:nvSpPr>
          <p:cNvPr id="7" name="Slide Number Placeholder 6"/>
          <p:cNvSpPr>
            <a:spLocks noGrp="1"/>
          </p:cNvSpPr>
          <p:nvPr>
            <p:ph type="sldNum" sz="quarter" idx="12"/>
          </p:nvPr>
        </p:nvSpPr>
        <p:spPr/>
        <p:txBody>
          <a:bodyPr/>
          <a:lstStyle/>
          <a:p>
            <a:fld id="{80F96F8A-4100-450E-8F60-4560027B612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380"/>
            <a:ext cx="9144000" cy="990220"/>
          </a:xfrm>
          <a:prstGeom prst="rect">
            <a:avLst/>
          </a:prstGeom>
          <a:solidFill>
            <a:srgbClr val="103A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ounded Rectangle 32"/>
          <p:cNvSpPr/>
          <p:nvPr/>
        </p:nvSpPr>
        <p:spPr bwMode="white">
          <a:xfrm flipV="1">
            <a:off x="0" y="811630"/>
            <a:ext cx="9220200" cy="8466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381000" y="380"/>
            <a:ext cx="8534400" cy="811250"/>
          </a:xfrm>
          <a:prstGeom prst="rect">
            <a:avLst/>
          </a:prstGeom>
        </p:spPr>
        <p:txBody>
          <a:bodyPr vert="horz" anchor="b"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381000" y="1676400"/>
            <a:ext cx="8458200" cy="4898136"/>
          </a:xfrm>
          <a:prstGeom prst="rect">
            <a:avLst/>
          </a:prstGeom>
        </p:spPr>
        <p:txBody>
          <a:bodyPr vert="horz">
            <a:normAutofit/>
          </a:bodyPr>
          <a:lstStyle/>
          <a:p>
            <a:pPr lvl="0" eaLnBrk="1" latinLnBrk="0" hangingPunct="1"/>
            <a:r>
              <a:rPr kumimoji="0" lang="en-US" dirty="0"/>
              <a:t>Click to edit Master text styles</a:t>
            </a:r>
            <a:br>
              <a:rPr kumimoji="0" lang="en-US" dirty="0"/>
            </a:br>
            <a:endParaRPr kumimoji="0" lang="en-US" dirty="0"/>
          </a:p>
          <a:p>
            <a:pPr lvl="0" eaLnBrk="1" latinLnBrk="0" hangingPunct="1"/>
            <a:r>
              <a:rPr kumimoji="0" lang="en-US" dirty="0"/>
              <a:t>Second level</a:t>
            </a:r>
          </a:p>
          <a:p>
            <a:pPr lvl="1" eaLnBrk="1" latinLnBrk="0" hangingPunct="1"/>
            <a:r>
              <a:rPr kumimoji="0" lang="en-US" dirty="0"/>
              <a:t>Third level</a:t>
            </a:r>
          </a:p>
          <a:p>
            <a:pPr lvl="2" eaLnBrk="1" latinLnBrk="0" hangingPunct="1"/>
            <a:r>
              <a:rPr kumimoji="0" lang="en-US" dirty="0"/>
              <a:t>Fourth level</a:t>
            </a:r>
          </a:p>
          <a:p>
            <a:pPr lvl="3" eaLnBrk="1" latinLnBrk="0" hangingPunct="1"/>
            <a:r>
              <a:rPr kumimoji="0" lang="en-US" dirty="0"/>
              <a:t>Fifth level</a:t>
            </a:r>
          </a:p>
        </p:txBody>
      </p:sp>
      <p:sp>
        <p:nvSpPr>
          <p:cNvPr id="23" name="Slide Number Placeholder 22"/>
          <p:cNvSpPr>
            <a:spLocks noGrp="1"/>
          </p:cNvSpPr>
          <p:nvPr>
            <p:ph type="sldNum" sz="quarter" idx="4"/>
          </p:nvPr>
        </p:nvSpPr>
        <p:spPr>
          <a:xfrm>
            <a:off x="8077200" y="6203135"/>
            <a:ext cx="762000" cy="365760"/>
          </a:xfrm>
          <a:prstGeom prst="rect">
            <a:avLst/>
          </a:prstGeom>
        </p:spPr>
        <p:txBody>
          <a:bodyPr vert="horz" anchor="b"/>
          <a:lstStyle>
            <a:lvl1pPr algn="r" eaLnBrk="1" latinLnBrk="0" hangingPunct="1">
              <a:defRPr kumimoji="0" sz="1400">
                <a:solidFill>
                  <a:srgbClr val="103A71"/>
                </a:solidFill>
                <a:latin typeface="Arial" panose="020B0604020202020204" pitchFamily="34" charset="0"/>
                <a:cs typeface="Arial" panose="020B0604020202020204" pitchFamily="34" charset="0"/>
              </a:defRPr>
            </a:lvl1pPr>
          </a:lstStyle>
          <a:p>
            <a:fld id="{80F96F8A-4100-450E-8F60-4560027B61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20" r:id="rId3"/>
    <p:sldLayoutId id="2147483722" r:id="rId4"/>
    <p:sldLayoutId id="2147483721" r:id="rId5"/>
    <p:sldLayoutId id="2147483712" r:id="rId6"/>
  </p:sldLayoutIdLst>
  <p:txStyles>
    <p:titleStyle>
      <a:lvl1pPr algn="l" rtl="0" eaLnBrk="1" latinLnBrk="0" hangingPunct="1">
        <a:spcBef>
          <a:spcPct val="0"/>
        </a:spcBef>
        <a:buNone/>
        <a:defRPr kumimoji="0" sz="2800" b="1" kern="1200">
          <a:solidFill>
            <a:schemeClr val="bg1"/>
          </a:solidFill>
          <a:latin typeface="Calibri" panose="020F0502020204030204" pitchFamily="34" charset="0"/>
          <a:ea typeface="+mj-ea"/>
          <a:cs typeface="Calibri" panose="020F0502020204030204" pitchFamily="34" charset="0"/>
        </a:defRPr>
      </a:lvl1pPr>
    </p:titleStyle>
    <p:bodyStyle>
      <a:lvl1pPr marL="109728" indent="0" algn="l" rtl="0" eaLnBrk="1" latinLnBrk="0" hangingPunct="1">
        <a:spcBef>
          <a:spcPts val="300"/>
        </a:spcBef>
        <a:buClr>
          <a:schemeClr val="accent3"/>
        </a:buClr>
        <a:buFont typeface="Arial" panose="020B0604020202020204" pitchFamily="34" charset="0"/>
        <a:buNone/>
        <a:defRPr kumimoji="0" sz="2400" b="1" kern="1200">
          <a:solidFill>
            <a:srgbClr val="103A71"/>
          </a:solidFill>
          <a:latin typeface="Calibri" panose="020F0502020204030204" pitchFamily="34" charset="0"/>
          <a:ea typeface="Tahoma" panose="020B0604030504040204" pitchFamily="34" charset="0"/>
          <a:cs typeface="Calibri" panose="020F0502020204030204" pitchFamily="34" charset="0"/>
        </a:defRPr>
      </a:lvl1pPr>
      <a:lvl2pPr marL="754380" indent="-342900" algn="l" rtl="0" eaLnBrk="1" latinLnBrk="0" hangingPunct="1">
        <a:spcBef>
          <a:spcPts val="300"/>
        </a:spcBef>
        <a:buClr>
          <a:schemeClr val="tx1"/>
        </a:buClr>
        <a:buFont typeface="Arial" panose="020B0604020202020204" pitchFamily="34" charset="0"/>
        <a:buChar char="•"/>
        <a:defRPr kumimoji="0" sz="2200" kern="1200">
          <a:solidFill>
            <a:schemeClr val="tx1"/>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buClr>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buClr>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tx1"/>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latin typeface="Arial" panose="020B0604020202020204" pitchFamily="34" charset="0"/>
                <a:cs typeface="Arial" panose="020B0604020202020204" pitchFamily="34" charset="0"/>
              </a:rPr>
              <a:t>2025 Statewide Medical &amp; Health Exercise</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Water Disruption </a:t>
            </a:r>
          </a:p>
        </p:txBody>
      </p:sp>
      <p:sp>
        <p:nvSpPr>
          <p:cNvPr id="3" name="Subtitle 2"/>
          <p:cNvSpPr>
            <a:spLocks noGrp="1"/>
          </p:cNvSpPr>
          <p:nvPr>
            <p:ph type="subTitle" idx="1"/>
          </p:nvPr>
        </p:nvSpPr>
        <p:spPr>
          <a:xfrm>
            <a:off x="76200" y="5304952"/>
            <a:ext cx="9144000" cy="1095847"/>
          </a:xfrm>
        </p:spPr>
        <p:txBody>
          <a:bodyPr>
            <a:normAutofit/>
          </a:bodyPr>
          <a:lstStyle/>
          <a:p>
            <a:r>
              <a:rPr lang="en-US" dirty="0"/>
              <a:t>Tabletop Exercise</a:t>
            </a:r>
          </a:p>
          <a:p>
            <a:pPr>
              <a:spcBef>
                <a:spcPts val="1800"/>
              </a:spcBef>
            </a:pPr>
            <a:r>
              <a:rPr lang="en-US" sz="1500" dirty="0"/>
              <a:t>April 24, 2025</a:t>
            </a:r>
          </a:p>
        </p:txBody>
      </p:sp>
    </p:spTree>
    <p:extLst>
      <p:ext uri="{BB962C8B-B14F-4D97-AF65-F5344CB8AC3E}">
        <p14:creationId xmlns:p14="http://schemas.microsoft.com/office/powerpoint/2010/main" val="404561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6A853-2A19-04BC-2D60-996AFD9B5E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010268-A9C1-6961-8F96-A45BE9BEB0EC}"/>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Exercise Evaluation</a:t>
            </a:r>
          </a:p>
        </p:txBody>
      </p:sp>
      <p:sp>
        <p:nvSpPr>
          <p:cNvPr id="3" name="Content Placeholder 2">
            <a:extLst>
              <a:ext uri="{FF2B5EF4-FFF2-40B4-BE49-F238E27FC236}">
                <a16:creationId xmlns:a16="http://schemas.microsoft.com/office/drawing/2014/main" id="{FA681A64-345A-8DA9-5ABC-7F9C6E3CEADD}"/>
              </a:ext>
            </a:extLst>
          </p:cNvPr>
          <p:cNvSpPr>
            <a:spLocks noGrp="1"/>
          </p:cNvSpPr>
          <p:nvPr>
            <p:ph sz="half" idx="1"/>
          </p:nvPr>
        </p:nvSpPr>
        <p:spPr>
          <a:xfrm>
            <a:off x="419099" y="1524000"/>
            <a:ext cx="5219701" cy="4724400"/>
          </a:xfrm>
        </p:spPr>
        <p:txBody>
          <a:bodyPr>
            <a:normAutofit/>
          </a:body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Exercise Evaluation</a:t>
            </a:r>
          </a:p>
          <a:p>
            <a:pPr marL="800100" marR="0" lvl="1" algn="l" defTabSz="914400" rtl="0" eaLnBrk="1" fontAlgn="auto" latinLnBrk="0" hangingPunct="1">
              <a:lnSpc>
                <a:spcPct val="100000"/>
              </a:lnSpc>
              <a:spcBef>
                <a:spcPct val="20000"/>
              </a:spcBef>
              <a:spcAft>
                <a:spcPts val="0"/>
              </a:spcAft>
              <a:buClrTx/>
              <a:buSzTx/>
              <a:tabLst/>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Participant Feedback Forms</a:t>
            </a:r>
            <a:r>
              <a:rPr lang="en-US" sz="2200" dirty="0">
                <a:solidFill>
                  <a:srgbClr val="262626"/>
                </a:solidFill>
                <a:latin typeface="Arial"/>
                <a:cs typeface="Arial"/>
              </a:rPr>
              <a:t> – Scan QR Code or complete a hard copy. </a:t>
            </a:r>
            <a:endParaRPr kumimoji="0" lang="en-US" sz="2200" b="0" i="0" u="none" strike="noStrike" kern="1200" cap="none" spc="0" normalizeH="0" baseline="0" noProof="0" dirty="0">
              <a:ln>
                <a:noFill/>
              </a:ln>
              <a:solidFill>
                <a:srgbClr val="262626"/>
              </a:solidFill>
              <a:effectLst/>
              <a:uLnTx/>
              <a:uFillTx/>
              <a:latin typeface="Arial"/>
              <a:ea typeface="+mn-ea"/>
              <a:cs typeface="Arial"/>
            </a:endParaRPr>
          </a:p>
          <a:p>
            <a:pPr marL="800100" marR="0" lvl="1" algn="l" defTabSz="914400" rtl="0" eaLnBrk="1" fontAlgn="auto" latinLnBrk="0" hangingPunct="1">
              <a:lnSpc>
                <a:spcPct val="100000"/>
              </a:lnSpc>
              <a:spcBef>
                <a:spcPts val="1800"/>
              </a:spcBef>
              <a:spcAft>
                <a:spcPts val="0"/>
              </a:spcAft>
              <a:buClrTx/>
              <a:buSzTx/>
              <a:tabLst/>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Hot Wash Notes –Immediately following the tabletop exercise, we will conduct a short discussion on strengths and areas for improvement. </a:t>
            </a:r>
          </a:p>
        </p:txBody>
      </p:sp>
      <p:pic>
        <p:nvPicPr>
          <p:cNvPr id="5" name="Picture 4" descr="A qr code on a green background&#10;&#10;AI-generated content may be incorrect.">
            <a:extLst>
              <a:ext uri="{FF2B5EF4-FFF2-40B4-BE49-F238E27FC236}">
                <a16:creationId xmlns:a16="http://schemas.microsoft.com/office/drawing/2014/main" id="{CFB1BD35-1B40-A6E5-D4E0-212BAB84DE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046" y="2286000"/>
            <a:ext cx="2895600" cy="2895600"/>
          </a:xfrm>
          <a:prstGeom prst="rect">
            <a:avLst/>
          </a:prstGeom>
        </p:spPr>
      </p:pic>
    </p:spTree>
    <p:extLst>
      <p:ext uri="{BB962C8B-B14F-4D97-AF65-F5344CB8AC3E}">
        <p14:creationId xmlns:p14="http://schemas.microsoft.com/office/powerpoint/2010/main" val="273884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63E3A-C405-5C4B-1244-D9F285554C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0BDA96-C359-37F6-69F2-146DFCB0E9A2}"/>
              </a:ext>
            </a:extLst>
          </p:cNvPr>
          <p:cNvSpPr>
            <a:spLocks noGrp="1"/>
          </p:cNvSpPr>
          <p:nvPr>
            <p:ph type="title"/>
          </p:nvPr>
        </p:nvSpPr>
        <p:spPr>
          <a:xfrm>
            <a:off x="0" y="178970"/>
            <a:ext cx="9220200" cy="583030"/>
          </a:xfrm>
        </p:spPr>
        <p:txBody>
          <a:bodyPr anchor="b">
            <a:noAutofit/>
          </a:bodyPr>
          <a:lstStyle/>
          <a:p>
            <a:r>
              <a:rPr lang="en-US" sz="2500" dirty="0">
                <a:latin typeface="Arial" panose="020B0604020202020204" pitchFamily="34" charset="0"/>
                <a:cs typeface="Arial" panose="020B0604020202020204" pitchFamily="34" charset="0"/>
              </a:rPr>
              <a:t>Considerations When Responding to Discussion Questions</a:t>
            </a:r>
          </a:p>
        </p:txBody>
      </p:sp>
      <p:sp>
        <p:nvSpPr>
          <p:cNvPr id="3" name="Content Placeholder 2">
            <a:extLst>
              <a:ext uri="{FF2B5EF4-FFF2-40B4-BE49-F238E27FC236}">
                <a16:creationId xmlns:a16="http://schemas.microsoft.com/office/drawing/2014/main" id="{27C3FAD9-5E33-E97D-9314-917DCEF85EA6}"/>
              </a:ext>
            </a:extLst>
          </p:cNvPr>
          <p:cNvSpPr>
            <a:spLocks noGrp="1"/>
          </p:cNvSpPr>
          <p:nvPr>
            <p:ph sz="half" idx="1"/>
          </p:nvPr>
        </p:nvSpPr>
        <p:spPr>
          <a:xfrm>
            <a:off x="419099" y="1524000"/>
            <a:ext cx="8305801" cy="4724400"/>
          </a:xfrm>
        </p:spPr>
        <p:txBody>
          <a:bodyPr>
            <a:normAutofit/>
          </a:bodyPr>
          <a:lstStyle/>
          <a:p>
            <a:pPr marL="0" marR="0" lvl="0" indent="0" algn="l" defTabSz="914400" rtl="0" eaLnBrk="1" fontAlgn="auto" latinLnBrk="0" hangingPunct="1">
              <a:spcBef>
                <a:spcPct val="20000"/>
              </a:spcBef>
              <a:spcAft>
                <a:spcPts val="0"/>
              </a:spcAft>
              <a:buClrTx/>
              <a:buSzTx/>
              <a:buNone/>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Will there be enough:</a:t>
            </a:r>
          </a:p>
          <a:p>
            <a:pPr marL="800100" marR="0" lvl="1" algn="l" defTabSz="914400" rtl="0" eaLnBrk="1" fontAlgn="auto" latinLnBrk="0" hangingPunct="1">
              <a:spcBef>
                <a:spcPct val="20000"/>
              </a:spcBef>
              <a:spcAft>
                <a:spcPts val="0"/>
              </a:spcAft>
              <a:buClrTx/>
              <a:buSzTx/>
              <a:tabLst/>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Staff?</a:t>
            </a:r>
          </a:p>
          <a:p>
            <a:pPr marL="800100" marR="0" lvl="1" algn="l" defTabSz="914400" rtl="0" eaLnBrk="1" fontAlgn="auto" latinLnBrk="0" hangingPunct="1">
              <a:spcBef>
                <a:spcPct val="20000"/>
              </a:spcBef>
              <a:spcAft>
                <a:spcPts val="0"/>
              </a:spcAft>
              <a:buClrTx/>
              <a:buSzTx/>
              <a:tabLst/>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Space?</a:t>
            </a:r>
          </a:p>
          <a:p>
            <a:pPr marL="800100" marR="0" lvl="1" algn="l" defTabSz="914400" rtl="0" eaLnBrk="1" fontAlgn="auto" latinLnBrk="0" hangingPunct="1">
              <a:spcBef>
                <a:spcPct val="20000"/>
              </a:spcBef>
              <a:spcAft>
                <a:spcPts val="0"/>
              </a:spcAft>
              <a:buClrTx/>
              <a:buSzTx/>
              <a:tabLst/>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Supplies &amp; Equipment?</a:t>
            </a:r>
          </a:p>
          <a:p>
            <a:pPr marL="0" marR="0" lvl="0" indent="0" algn="l" defTabSz="914400" rtl="0" eaLnBrk="1" fontAlgn="auto" latinLnBrk="0" hangingPunct="1">
              <a:spcBef>
                <a:spcPct val="20000"/>
              </a:spcBef>
              <a:spcAft>
                <a:spcPts val="0"/>
              </a:spcAft>
              <a:buClrTx/>
              <a:buSzTx/>
              <a:buNone/>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Special considerations:</a:t>
            </a:r>
          </a:p>
          <a:p>
            <a:pPr marL="800100" marR="0" lvl="1" algn="l" defTabSz="914400" rtl="0" eaLnBrk="1" fontAlgn="auto" latinLnBrk="0" hangingPunct="1">
              <a:spcBef>
                <a:spcPct val="20000"/>
              </a:spcBef>
              <a:spcAft>
                <a:spcPts val="0"/>
              </a:spcAft>
              <a:buClrTx/>
              <a:buSzTx/>
              <a:tabLst/>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Evacuations</a:t>
            </a:r>
          </a:p>
          <a:p>
            <a:pPr marL="800100" marR="0" lvl="1" algn="l" defTabSz="914400" rtl="0" eaLnBrk="1" fontAlgn="auto" latinLnBrk="0" hangingPunct="1">
              <a:spcBef>
                <a:spcPct val="20000"/>
              </a:spcBef>
              <a:spcAft>
                <a:spcPts val="0"/>
              </a:spcAft>
              <a:buClrTx/>
              <a:buSzTx/>
              <a:tabLst/>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Staffing Impacts</a:t>
            </a:r>
          </a:p>
          <a:p>
            <a:pPr marL="800100" marR="0" lvl="1" algn="l" defTabSz="914400" rtl="0" eaLnBrk="1" fontAlgn="auto" latinLnBrk="0" hangingPunct="1">
              <a:spcBef>
                <a:spcPct val="20000"/>
              </a:spcBef>
              <a:spcAft>
                <a:spcPts val="0"/>
              </a:spcAft>
              <a:buClrTx/>
              <a:buSzTx/>
              <a:tabLst/>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Available Water Resources</a:t>
            </a:r>
          </a:p>
          <a:p>
            <a:pPr marL="800100" marR="0" lvl="1" algn="l" defTabSz="914400" rtl="0" eaLnBrk="1" fontAlgn="auto" latinLnBrk="0" hangingPunct="1">
              <a:spcBef>
                <a:spcPct val="20000"/>
              </a:spcBef>
              <a:spcAft>
                <a:spcPts val="0"/>
              </a:spcAft>
              <a:buClrTx/>
              <a:buSzTx/>
              <a:tabLst/>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Responder Safety</a:t>
            </a:r>
          </a:p>
          <a:p>
            <a:pPr marL="800100" lvl="1">
              <a:spcBef>
                <a:spcPct val="20000"/>
              </a:spcBef>
              <a:buClrTx/>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Public Messaging</a:t>
            </a:r>
          </a:p>
          <a:p>
            <a:pPr marL="800100" lvl="1">
              <a:spcBef>
                <a:spcPct val="20000"/>
              </a:spcBef>
              <a:buClrTx/>
              <a:defRPr/>
            </a:pPr>
            <a:r>
              <a:rPr lang="en-US" sz="2200" dirty="0">
                <a:solidFill>
                  <a:srgbClr val="262626"/>
                </a:solidFill>
                <a:latin typeface="Arial"/>
                <a:cs typeface="Arial"/>
              </a:rPr>
              <a:t>System? (i.e., patient tracking, messaging)</a:t>
            </a:r>
            <a:endParaRPr lang="en-US" sz="2200" dirty="0">
              <a:solidFill>
                <a:srgbClr val="FFC000"/>
              </a:solidFill>
              <a:latin typeface="Arial"/>
              <a:cs typeface="Arial"/>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rgbClr val="262626"/>
              </a:solidFill>
              <a:effectLst/>
              <a:uLnTx/>
              <a:uFillTx/>
              <a:latin typeface="Arial"/>
              <a:ea typeface="+mn-ea"/>
              <a:cs typeface="Arial"/>
            </a:endParaRPr>
          </a:p>
        </p:txBody>
      </p:sp>
    </p:spTree>
    <p:extLst>
      <p:ext uri="{BB962C8B-B14F-4D97-AF65-F5344CB8AC3E}">
        <p14:creationId xmlns:p14="http://schemas.microsoft.com/office/powerpoint/2010/main" val="56331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D6DD3-FFFB-BF08-BFBF-11E0D382EC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25C967-2C8F-44F2-E327-FF6D6556BD54}"/>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Module 1</a:t>
            </a:r>
          </a:p>
        </p:txBody>
      </p:sp>
    </p:spTree>
    <p:extLst>
      <p:ext uri="{BB962C8B-B14F-4D97-AF65-F5344CB8AC3E}">
        <p14:creationId xmlns:p14="http://schemas.microsoft.com/office/powerpoint/2010/main" val="149493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95117-AE67-5FAC-86C7-F71BD8607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950931-5AA7-B600-BE96-EB3DE353EF9E}"/>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Scenario</a:t>
            </a:r>
          </a:p>
        </p:txBody>
      </p:sp>
      <p:sp>
        <p:nvSpPr>
          <p:cNvPr id="3" name="Content Placeholder 2">
            <a:extLst>
              <a:ext uri="{FF2B5EF4-FFF2-40B4-BE49-F238E27FC236}">
                <a16:creationId xmlns:a16="http://schemas.microsoft.com/office/drawing/2014/main" id="{97304352-4CDB-6C38-3A7B-8450C028FDB8}"/>
              </a:ext>
            </a:extLst>
          </p:cNvPr>
          <p:cNvSpPr>
            <a:spLocks noGrp="1"/>
          </p:cNvSpPr>
          <p:nvPr>
            <p:ph sz="half" idx="1"/>
          </p:nvPr>
        </p:nvSpPr>
        <p:spPr>
          <a:xfrm>
            <a:off x="419099" y="1143000"/>
            <a:ext cx="4991101" cy="4953000"/>
          </a:xfrm>
        </p:spPr>
        <p:txBody>
          <a:bodyPr>
            <a:noAutofit/>
          </a:body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2000" b="0" i="0" u="none" strike="noStrike" kern="1200" cap="none" spc="0" normalizeH="0" baseline="0" noProof="0" dirty="0">
                <a:ln>
                  <a:noFill/>
                </a:ln>
                <a:solidFill>
                  <a:srgbClr val="262626"/>
                </a:solidFill>
                <a:effectLst/>
                <a:uLnTx/>
                <a:uFillTx/>
                <a:latin typeface="Arial"/>
                <a:ea typeface="+mn-ea"/>
                <a:cs typeface="Arial"/>
              </a:rPr>
              <a:t>Water Contamination due to Criminal Activity</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262626"/>
                </a:solidFill>
                <a:effectLst/>
                <a:uLnTx/>
                <a:uFillTx/>
                <a:latin typeface="Arial"/>
                <a:ea typeface="+mn-ea"/>
                <a:cs typeface="Arial"/>
              </a:rPr>
              <a:t>Officials have identified suspicious </a:t>
            </a:r>
            <a:r>
              <a:rPr lang="en-US" sz="1900" dirty="0">
                <a:solidFill>
                  <a:srgbClr val="262626"/>
                </a:solidFill>
                <a:latin typeface="Arial"/>
                <a:ea typeface="+mn-ea"/>
                <a:cs typeface="Arial"/>
              </a:rPr>
              <a:t>activities</a:t>
            </a:r>
            <a:r>
              <a:rPr kumimoji="0" lang="en-US" sz="1900" b="0" i="0" u="none" strike="noStrike" kern="1200" cap="none" spc="0" normalizeH="0" baseline="0" noProof="0" dirty="0">
                <a:ln>
                  <a:noFill/>
                </a:ln>
                <a:solidFill>
                  <a:srgbClr val="262626"/>
                </a:solidFill>
                <a:effectLst/>
                <a:uLnTx/>
                <a:uFillTx/>
                <a:latin typeface="Arial"/>
                <a:ea typeface="+mn-ea"/>
                <a:cs typeface="Arial"/>
              </a:rPr>
              <a:t> around key water infrastructure sites in Orange County.</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262626"/>
                </a:solidFill>
                <a:effectLst/>
                <a:uLnTx/>
                <a:uFillTx/>
                <a:latin typeface="Arial"/>
                <a:ea typeface="+mn-ea"/>
                <a:cs typeface="Arial"/>
              </a:rPr>
              <a:t>An anonymous social media account has posted cryptic messages alluding to an attack on public utilities, heightening concerns of an orchestrated effort.</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262626"/>
                </a:solidFill>
                <a:effectLst/>
                <a:uLnTx/>
                <a:uFillTx/>
                <a:latin typeface="Arial"/>
                <a:ea typeface="+mn-ea"/>
                <a:cs typeface="Arial"/>
              </a:rPr>
              <a:t>Over the past 72 hours, emergency departments across Orange County have seen a surge in patients.</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262626"/>
                </a:solidFill>
                <a:effectLst/>
                <a:uLnTx/>
                <a:uFillTx/>
                <a:latin typeface="Arial"/>
                <a:ea typeface="+mn-ea"/>
                <a:cs typeface="Arial"/>
              </a:rPr>
              <a:t>The scope of the contamination is under investigation.</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262626"/>
                </a:solidFill>
                <a:effectLst/>
                <a:uLnTx/>
                <a:uFillTx/>
                <a:latin typeface="Arial"/>
                <a:ea typeface="+mn-ea"/>
                <a:cs typeface="Arial"/>
              </a:rPr>
              <a:t>The Health Officer is currently considering implementing a Countywide “do not use” </a:t>
            </a:r>
            <a:r>
              <a:rPr lang="en-US" sz="1900" dirty="0">
                <a:solidFill>
                  <a:srgbClr val="262626"/>
                </a:solidFill>
                <a:latin typeface="Arial"/>
                <a:ea typeface="+mn-ea"/>
                <a:cs typeface="Arial"/>
              </a:rPr>
              <a:t>order.</a:t>
            </a:r>
            <a:endParaRPr kumimoji="0" lang="en-US" sz="1900" b="0" i="0" u="none" strike="noStrike" kern="1200" cap="none" spc="0" normalizeH="0" baseline="0" noProof="0" dirty="0">
              <a:ln>
                <a:noFill/>
              </a:ln>
              <a:solidFill>
                <a:srgbClr val="262626"/>
              </a:solidFill>
              <a:effectLst/>
              <a:uLnTx/>
              <a:uFillTx/>
              <a:latin typeface="Arial"/>
              <a:ea typeface="+mn-ea"/>
              <a:cs typeface="Arial"/>
            </a:endParaRPr>
          </a:p>
        </p:txBody>
      </p:sp>
      <p:pic>
        <p:nvPicPr>
          <p:cNvPr id="5" name="Picture 4" descr="A person in blue scrubs holding another person in her back&#10;&#10;AI-generated content may be incorrect.">
            <a:extLst>
              <a:ext uri="{FF2B5EF4-FFF2-40B4-BE49-F238E27FC236}">
                <a16:creationId xmlns:a16="http://schemas.microsoft.com/office/drawing/2014/main" id="{618DFA64-369C-4939-C287-383C6D816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957" y="1428750"/>
            <a:ext cx="3333750" cy="4000500"/>
          </a:xfrm>
          <a:prstGeom prst="rect">
            <a:avLst/>
          </a:prstGeom>
        </p:spPr>
      </p:pic>
      <p:sp>
        <p:nvSpPr>
          <p:cNvPr id="4" name="TextBox 3">
            <a:extLst>
              <a:ext uri="{FF2B5EF4-FFF2-40B4-BE49-F238E27FC236}">
                <a16:creationId xmlns:a16="http://schemas.microsoft.com/office/drawing/2014/main" id="{46C72932-C001-76AB-A741-8E7147EE4B9E}"/>
              </a:ext>
            </a:extLst>
          </p:cNvPr>
          <p:cNvSpPr txBox="1"/>
          <p:nvPr/>
        </p:nvSpPr>
        <p:spPr>
          <a:xfrm>
            <a:off x="5795894" y="5562600"/>
            <a:ext cx="292900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Don’t Fight the Scenario!</a:t>
            </a:r>
          </a:p>
        </p:txBody>
      </p:sp>
    </p:spTree>
    <p:extLst>
      <p:ext uri="{BB962C8B-B14F-4D97-AF65-F5344CB8AC3E}">
        <p14:creationId xmlns:p14="http://schemas.microsoft.com/office/powerpoint/2010/main" val="19715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DB12A-9965-A945-68BF-1AA9E66E06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49B861-6671-83EA-AD5B-6DDDFA0BEAA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Module 1 Discussion Questions</a:t>
            </a:r>
          </a:p>
        </p:txBody>
      </p:sp>
      <p:sp>
        <p:nvSpPr>
          <p:cNvPr id="3" name="Content Placeholder 2">
            <a:extLst>
              <a:ext uri="{FF2B5EF4-FFF2-40B4-BE49-F238E27FC236}">
                <a16:creationId xmlns:a16="http://schemas.microsoft.com/office/drawing/2014/main" id="{5F45A826-451E-099C-2D3E-26D324465ECB}"/>
              </a:ext>
            </a:extLst>
          </p:cNvPr>
          <p:cNvSpPr>
            <a:spLocks noGrp="1"/>
          </p:cNvSpPr>
          <p:nvPr>
            <p:ph idx="1"/>
          </p:nvPr>
        </p:nvSpPr>
        <p:spPr>
          <a:xfrm>
            <a:off x="350520" y="1447800"/>
            <a:ext cx="8458200" cy="4898136"/>
          </a:xfrm>
        </p:spPr>
        <p:txBody>
          <a:bodyPr>
            <a:normAutofit/>
          </a:bodyPr>
          <a:lstStyle/>
          <a:p>
            <a:pPr marL="109728" indent="0">
              <a:buNone/>
            </a:pPr>
            <a:r>
              <a:rPr lang="en-US" sz="2000" dirty="0"/>
              <a:t>Based on the information provided, participate in the discussion concerning the issues raised in this module and identify any additional requirements, critical issues, decisions, and/or questions that should be addressed at this time. </a:t>
            </a:r>
          </a:p>
          <a:p>
            <a:pPr marL="365760" marR="0" algn="just">
              <a:buFont typeface="+mj-lt"/>
              <a:buAutoNum type="arabicPeriod"/>
            </a:pPr>
            <a:r>
              <a:rPr lang="en-US" sz="2000" dirty="0">
                <a:effectLst/>
                <a:highlight>
                  <a:srgbClr val="D3D3D3"/>
                </a:highlight>
                <a:ea typeface="MS Gothic" panose="020B0609070205080204" pitchFamily="49" charset="-128"/>
              </a:rPr>
              <a:t>[</a:t>
            </a:r>
            <a:r>
              <a:rPr lang="en-US" sz="2000" dirty="0">
                <a:effectLst/>
                <a:highlight>
                  <a:srgbClr val="FFFF00"/>
                </a:highlight>
                <a:ea typeface="MS Gothic" panose="020B0609070205080204" pitchFamily="49" charset="-128"/>
              </a:rPr>
              <a:t>Each organization should select their appropriate discussion questions from the list in the situation manual and add anymore custom questions applicable; and ensure the selected questions align with the selected objectives.]</a:t>
            </a:r>
          </a:p>
        </p:txBody>
      </p:sp>
    </p:spTree>
    <p:extLst>
      <p:ext uri="{BB962C8B-B14F-4D97-AF65-F5344CB8AC3E}">
        <p14:creationId xmlns:p14="http://schemas.microsoft.com/office/powerpoint/2010/main" val="21238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2561E-1D09-80A6-ED3E-26CD7C8F34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6F6CB3-A47E-461A-A368-C68CEB00F156}"/>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Module 2</a:t>
            </a:r>
          </a:p>
        </p:txBody>
      </p:sp>
    </p:spTree>
    <p:extLst>
      <p:ext uri="{BB962C8B-B14F-4D97-AF65-F5344CB8AC3E}">
        <p14:creationId xmlns:p14="http://schemas.microsoft.com/office/powerpoint/2010/main" val="266087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32D3A-DBB6-DDF9-7B2E-B8B07F9B9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9B0A43-3591-ADBC-80E4-7AB8BF3DEB88}"/>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Scenario Update</a:t>
            </a:r>
          </a:p>
        </p:txBody>
      </p:sp>
      <p:sp>
        <p:nvSpPr>
          <p:cNvPr id="3" name="Content Placeholder 2">
            <a:extLst>
              <a:ext uri="{FF2B5EF4-FFF2-40B4-BE49-F238E27FC236}">
                <a16:creationId xmlns:a16="http://schemas.microsoft.com/office/drawing/2014/main" id="{8606C41C-DB3F-AE85-839B-331C6352E01A}"/>
              </a:ext>
            </a:extLst>
          </p:cNvPr>
          <p:cNvSpPr>
            <a:spLocks noGrp="1"/>
          </p:cNvSpPr>
          <p:nvPr>
            <p:ph sz="half" idx="1"/>
          </p:nvPr>
        </p:nvSpPr>
        <p:spPr>
          <a:xfrm>
            <a:off x="381000" y="1295400"/>
            <a:ext cx="8305800" cy="4953000"/>
          </a:xfrm>
        </p:spPr>
        <p:txBody>
          <a:bodyPr>
            <a:normAutofit/>
          </a:bodyPr>
          <a:lstStyle/>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solidFill>
                  <a:srgbClr val="262626"/>
                </a:solidFill>
                <a:latin typeface="Arial"/>
                <a:ea typeface="+mn-ea"/>
                <a:cs typeface="Arial"/>
              </a:rPr>
              <a:t>The County Health Officer has implemented a “do not use” order for the entire county.</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262626"/>
                </a:solidFill>
                <a:effectLst/>
                <a:uLnTx/>
                <a:uFillTx/>
                <a:latin typeface="Arial"/>
                <a:ea typeface="+mn-ea"/>
                <a:cs typeface="Arial"/>
              </a:rPr>
              <a:t>It is unclear how long this advisory will be in place.</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262626"/>
                </a:solidFill>
                <a:effectLst/>
                <a:uLnTx/>
                <a:uFillTx/>
                <a:latin typeface="Arial"/>
                <a:ea typeface="+mn-ea"/>
                <a:cs typeface="Arial"/>
              </a:rPr>
              <a:t>The Water Emergency Response Organization is working with all potable water districts to assess the impacts of each region. The current severity of the impact is unknow.</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solidFill>
                  <a:srgbClr val="262626"/>
                </a:solidFill>
                <a:latin typeface="Arial"/>
                <a:ea typeface="+mn-ea"/>
                <a:cs typeface="Arial"/>
              </a:rPr>
              <a:t>The County EMS AOC has been fully activated to support.</a:t>
            </a:r>
            <a:endParaRPr kumimoji="0" lang="en-US" b="0" i="0" u="none" strike="noStrike" kern="1200" cap="none" spc="0" normalizeH="0" baseline="0" noProof="0" dirty="0">
              <a:ln>
                <a:noFill/>
              </a:ln>
              <a:solidFill>
                <a:srgbClr val="262626"/>
              </a:solidFill>
              <a:effectLst/>
              <a:uLnTx/>
              <a:uFillTx/>
              <a:latin typeface="Arial"/>
              <a:ea typeface="+mn-ea"/>
              <a:cs typeface="Arial"/>
            </a:endParaRPr>
          </a:p>
        </p:txBody>
      </p:sp>
    </p:spTree>
    <p:extLst>
      <p:ext uri="{BB962C8B-B14F-4D97-AF65-F5344CB8AC3E}">
        <p14:creationId xmlns:p14="http://schemas.microsoft.com/office/powerpoint/2010/main" val="278608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24F40-54C5-BDD0-3F88-9F2C7E497D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6F6A26-922C-44AD-6E7A-FBBB945B395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Module 2 Discussion Questions</a:t>
            </a:r>
          </a:p>
        </p:txBody>
      </p:sp>
      <p:sp>
        <p:nvSpPr>
          <p:cNvPr id="3" name="Content Placeholder 2">
            <a:extLst>
              <a:ext uri="{FF2B5EF4-FFF2-40B4-BE49-F238E27FC236}">
                <a16:creationId xmlns:a16="http://schemas.microsoft.com/office/drawing/2014/main" id="{2A0E6FD4-1E1A-4A36-1AFB-CBF531E5DC31}"/>
              </a:ext>
            </a:extLst>
          </p:cNvPr>
          <p:cNvSpPr>
            <a:spLocks noGrp="1"/>
          </p:cNvSpPr>
          <p:nvPr>
            <p:ph idx="1"/>
          </p:nvPr>
        </p:nvSpPr>
        <p:spPr>
          <a:xfrm>
            <a:off x="350520" y="1447800"/>
            <a:ext cx="8458200" cy="4898136"/>
          </a:xfrm>
        </p:spPr>
        <p:txBody>
          <a:bodyPr>
            <a:normAutofit/>
          </a:bodyPr>
          <a:lstStyle/>
          <a:p>
            <a:pPr marL="109728" indent="0">
              <a:buNone/>
            </a:pPr>
            <a:r>
              <a:rPr lang="en-US" sz="2000" dirty="0"/>
              <a:t>Based on the information provided, participate in the discussion concerning the issues raised in this module and identify any additional requirements, critical issues, decisions, and/or questions that should be addressed at this time. </a:t>
            </a:r>
          </a:p>
          <a:p>
            <a:pPr marL="365760" marR="0" algn="just">
              <a:buFont typeface="+mj-lt"/>
              <a:buAutoNum type="arabicPeriod"/>
            </a:pPr>
            <a:r>
              <a:rPr lang="en-US" sz="2000" dirty="0">
                <a:effectLst/>
                <a:highlight>
                  <a:srgbClr val="FFFF00"/>
                </a:highlight>
                <a:latin typeface="Arial" panose="020B0604020202020204" pitchFamily="34" charset="0"/>
                <a:ea typeface="MS Gothic" panose="020B0609070205080204" pitchFamily="49" charset="-128"/>
                <a:cs typeface="Arial" panose="020B0604020202020204" pitchFamily="34" charset="0"/>
              </a:rPr>
              <a:t>[Each organization should select their appropriate discussion questions from the list in the situation manual and add anymore custom questions applicable; and ensure the selected questions align with the selected objectives.]</a:t>
            </a:r>
          </a:p>
          <a:p>
            <a:pPr marL="0" marR="0" indent="0" algn="just">
              <a:lnSpc>
                <a:spcPct val="115000"/>
              </a:lnSpc>
              <a:buNone/>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6208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6EE0A-962D-EBC8-C392-203FA6B655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16FEFA-3AC8-F838-A54B-8639C0992897}"/>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Hotwash</a:t>
            </a:r>
          </a:p>
        </p:txBody>
      </p:sp>
    </p:spTree>
    <p:extLst>
      <p:ext uri="{BB962C8B-B14F-4D97-AF65-F5344CB8AC3E}">
        <p14:creationId xmlns:p14="http://schemas.microsoft.com/office/powerpoint/2010/main" val="248470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4C424-766A-2062-DC7E-69D9E5EFC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AAF4B-E755-05A4-9205-DA7E6432732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Exercise Hot Wash</a:t>
            </a:r>
          </a:p>
        </p:txBody>
      </p:sp>
      <p:sp>
        <p:nvSpPr>
          <p:cNvPr id="3" name="Content Placeholder 2">
            <a:extLst>
              <a:ext uri="{FF2B5EF4-FFF2-40B4-BE49-F238E27FC236}">
                <a16:creationId xmlns:a16="http://schemas.microsoft.com/office/drawing/2014/main" id="{A8F03650-B306-D84A-7604-EEC1D9340637}"/>
              </a:ext>
            </a:extLst>
          </p:cNvPr>
          <p:cNvSpPr>
            <a:spLocks noGrp="1"/>
          </p:cNvSpPr>
          <p:nvPr>
            <p:ph idx="1"/>
          </p:nvPr>
        </p:nvSpPr>
        <p:spPr>
          <a:xfrm>
            <a:off x="342900" y="1371600"/>
            <a:ext cx="8458200" cy="4898136"/>
          </a:xfrm>
        </p:spPr>
        <p:txBody>
          <a:bodyPr/>
          <a:lstStyle/>
          <a:p>
            <a:pPr lvl="1">
              <a:spcBef>
                <a:spcPts val="1200"/>
              </a:spcBef>
            </a:pPr>
            <a:r>
              <a:rPr lang="en-US" dirty="0"/>
              <a:t>Provide two strengths that you observed during today’s discussion</a:t>
            </a:r>
          </a:p>
          <a:p>
            <a:pPr lvl="1">
              <a:spcBef>
                <a:spcPts val="2400"/>
              </a:spcBef>
            </a:pPr>
            <a:r>
              <a:rPr lang="en-US" dirty="0"/>
              <a:t>Provide two areas for improvements that you observed during today’s discussion.</a:t>
            </a:r>
          </a:p>
          <a:p>
            <a:pPr lvl="1"/>
            <a:endParaRPr lang="en-US" dirty="0"/>
          </a:p>
          <a:p>
            <a:pPr lvl="1"/>
            <a:endParaRPr lang="en-US" dirty="0"/>
          </a:p>
        </p:txBody>
      </p:sp>
      <p:pic>
        <p:nvPicPr>
          <p:cNvPr id="4098" name="Picture 2" descr="20+ Funny survey memes of all time">
            <a:extLst>
              <a:ext uri="{FF2B5EF4-FFF2-40B4-BE49-F238E27FC236}">
                <a16:creationId xmlns:a16="http://schemas.microsoft.com/office/drawing/2014/main" id="{4F5E632E-A134-044F-BC88-B3210D6D0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28111"/>
            <a:ext cx="4848225" cy="287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88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Welcome and Overview</a:t>
            </a:r>
          </a:p>
        </p:txBody>
      </p:sp>
      <p:sp>
        <p:nvSpPr>
          <p:cNvPr id="3" name="Content Placeholder 2"/>
          <p:cNvSpPr>
            <a:spLocks noGrp="1"/>
          </p:cNvSpPr>
          <p:nvPr>
            <p:ph sz="half" idx="1"/>
          </p:nvPr>
        </p:nvSpPr>
        <p:spPr>
          <a:xfrm>
            <a:off x="381000" y="1524000"/>
            <a:ext cx="4343400" cy="4724400"/>
          </a:xfrm>
        </p:spPr>
        <p:txBody>
          <a:bodyPr>
            <a:normAutofit/>
          </a:bodyPr>
          <a:lstStyle/>
          <a:p>
            <a:pPr marL="0" indent="0">
              <a:buNone/>
            </a:pPr>
            <a:r>
              <a:rPr lang="en-US" sz="2800" dirty="0"/>
              <a:t>Welcome</a:t>
            </a:r>
          </a:p>
          <a:p>
            <a:r>
              <a:rPr lang="en-US" sz="2400" dirty="0"/>
              <a:t>Name</a:t>
            </a:r>
          </a:p>
          <a:p>
            <a:r>
              <a:rPr lang="en-US" sz="2400" dirty="0"/>
              <a:t>Position</a:t>
            </a:r>
          </a:p>
          <a:p>
            <a:r>
              <a:rPr lang="en-US" sz="2400" dirty="0"/>
              <a:t>Agency/Organization</a:t>
            </a:r>
          </a:p>
          <a:p>
            <a:r>
              <a:rPr lang="en-US" sz="2400" dirty="0"/>
              <a:t>Optional: Icebreaker</a:t>
            </a:r>
            <a:endParaRPr lang="en-US" sz="2800" dirty="0"/>
          </a:p>
          <a:p>
            <a:endParaRPr lang="en-US" sz="2800" dirty="0"/>
          </a:p>
          <a:p>
            <a:pPr marL="109728" indent="0">
              <a:buNone/>
            </a:pPr>
            <a:r>
              <a:rPr lang="en-US" sz="2600" dirty="0"/>
              <a:t>Materials</a:t>
            </a:r>
          </a:p>
          <a:p>
            <a:r>
              <a:rPr lang="en-US" sz="2400" dirty="0"/>
              <a:t>Situation Manual</a:t>
            </a:r>
          </a:p>
          <a:p>
            <a:r>
              <a:rPr lang="en-US" sz="2400" dirty="0"/>
              <a:t>Feedback Form</a:t>
            </a:r>
          </a:p>
          <a:p>
            <a:pPr marL="342900" indent="-342900">
              <a:buFont typeface="Arial" panose="020B0604020202020204" pitchFamily="34" charset="0"/>
              <a:buChar char="•"/>
            </a:pPr>
            <a:endParaRPr lang="en-US" dirty="0"/>
          </a:p>
        </p:txBody>
      </p:sp>
      <p:pic>
        <p:nvPicPr>
          <p:cNvPr id="5" name="Picture 4" descr="A hand holding a glass with water and a magnifying glass&#10;&#10;AI-generated content may be incorrect.">
            <a:extLst>
              <a:ext uri="{FF2B5EF4-FFF2-40B4-BE49-F238E27FC236}">
                <a16:creationId xmlns:a16="http://schemas.microsoft.com/office/drawing/2014/main" id="{67704235-9C66-4900-C04D-3953189242AD}"/>
              </a:ext>
            </a:extLst>
          </p:cNvPr>
          <p:cNvPicPr>
            <a:picLocks noChangeAspect="1"/>
          </p:cNvPicPr>
          <p:nvPr/>
        </p:nvPicPr>
        <p:blipFill>
          <a:blip r:embed="rId2">
            <a:extLst>
              <a:ext uri="{28A0092B-C50C-407E-A947-70E740481C1C}">
                <a14:useLocalDpi xmlns:a14="http://schemas.microsoft.com/office/drawing/2010/main" val="0"/>
              </a:ext>
            </a:extLst>
          </a:blip>
          <a:srcRect l="7317" r="8537"/>
          <a:stretch/>
        </p:blipFill>
        <p:spPr>
          <a:xfrm>
            <a:off x="4593771" y="2057400"/>
            <a:ext cx="3896944" cy="3473363"/>
          </a:xfrm>
          <a:prstGeom prst="rect">
            <a:avLst/>
          </a:prstGeom>
          <a:noFill/>
        </p:spPr>
      </p:pic>
    </p:spTree>
    <p:extLst>
      <p:ext uri="{BB962C8B-B14F-4D97-AF65-F5344CB8AC3E}">
        <p14:creationId xmlns:p14="http://schemas.microsoft.com/office/powerpoint/2010/main" val="179333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94BEF-D129-3E19-C98A-61A66F4927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E13063-0F92-89BA-11D2-798AB8B068F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Questions? </a:t>
            </a:r>
          </a:p>
        </p:txBody>
      </p:sp>
      <p:pic>
        <p:nvPicPr>
          <p:cNvPr id="6" name="Content Placeholder 10" descr="Cartoon a cartoon of a person talking to a question&#10;&#10;Description automatically generated">
            <a:extLst>
              <a:ext uri="{FF2B5EF4-FFF2-40B4-BE49-F238E27FC236}">
                <a16:creationId xmlns:a16="http://schemas.microsoft.com/office/drawing/2014/main" id="{86415070-4B58-6076-C2DC-72587ABCD516}"/>
              </a:ext>
            </a:extLst>
          </p:cNvPr>
          <p:cNvPicPr>
            <a:picLocks noGrp="1" noChangeAspect="1"/>
          </p:cNvPicPr>
          <p:nvPr>
            <p:ph idx="1"/>
          </p:nvPr>
        </p:nvPicPr>
        <p:blipFill>
          <a:blip r:embed="rId3"/>
          <a:srcRect t="2887" b="15095"/>
          <a:stretch/>
        </p:blipFill>
        <p:spPr>
          <a:xfrm>
            <a:off x="990600" y="982834"/>
            <a:ext cx="7162800" cy="5874786"/>
          </a:xfrm>
        </p:spPr>
      </p:pic>
    </p:spTree>
    <p:extLst>
      <p:ext uri="{BB962C8B-B14F-4D97-AF65-F5344CB8AC3E}">
        <p14:creationId xmlns:p14="http://schemas.microsoft.com/office/powerpoint/2010/main" val="104184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E9DDF-CEF6-200C-17A3-9DB55233F7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900937-41A8-B6D0-46DD-9484449F6C1F}"/>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Participant Feedback Forms</a:t>
            </a:r>
          </a:p>
        </p:txBody>
      </p:sp>
      <p:sp>
        <p:nvSpPr>
          <p:cNvPr id="3" name="Content Placeholder 2">
            <a:extLst>
              <a:ext uri="{FF2B5EF4-FFF2-40B4-BE49-F238E27FC236}">
                <a16:creationId xmlns:a16="http://schemas.microsoft.com/office/drawing/2014/main" id="{20324FF9-E82C-982C-AD86-2AE6603E13FA}"/>
              </a:ext>
            </a:extLst>
          </p:cNvPr>
          <p:cNvSpPr>
            <a:spLocks noGrp="1"/>
          </p:cNvSpPr>
          <p:nvPr>
            <p:ph sz="half" idx="1"/>
          </p:nvPr>
        </p:nvSpPr>
        <p:spPr>
          <a:xfrm>
            <a:off x="345770" y="1295400"/>
            <a:ext cx="5219701" cy="4724400"/>
          </a:xfrm>
        </p:spPr>
        <p:txBody>
          <a:bodyPr>
            <a:normAutofit/>
          </a:body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Exercise Evaluation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Participant Feedback Forms:</a:t>
            </a:r>
            <a:r>
              <a:rPr lang="en-US" sz="2200" dirty="0">
                <a:solidFill>
                  <a:srgbClr val="262626"/>
                </a:solidFill>
                <a:latin typeface="Arial"/>
                <a:cs typeface="Arial"/>
              </a:rPr>
              <a:t> Scan the QR Code or complete a hard copy of the evaluation. </a:t>
            </a:r>
            <a:endParaRPr kumimoji="0" lang="en-US" sz="2200" b="0" i="0" u="none" strike="noStrike" kern="1200" cap="none" spc="0" normalizeH="0" baseline="0" noProof="0" dirty="0">
              <a:ln>
                <a:noFill/>
              </a:ln>
              <a:solidFill>
                <a:srgbClr val="262626"/>
              </a:solidFill>
              <a:effectLst/>
              <a:uLnTx/>
              <a:uFillTx/>
              <a:latin typeface="Arial"/>
              <a:ea typeface="+mn-ea"/>
              <a:cs typeface="Arial"/>
            </a:endParaRPr>
          </a:p>
        </p:txBody>
      </p:sp>
      <p:pic>
        <p:nvPicPr>
          <p:cNvPr id="5" name="Picture 4" descr="A qr code on a green background&#10;&#10;AI-generated content may be incorrect.">
            <a:extLst>
              <a:ext uri="{FF2B5EF4-FFF2-40B4-BE49-F238E27FC236}">
                <a16:creationId xmlns:a16="http://schemas.microsoft.com/office/drawing/2014/main" id="{41BD233C-8B95-FAD4-6E1A-502BFA4DE7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9301" y="1295400"/>
            <a:ext cx="2895600" cy="2895600"/>
          </a:xfrm>
          <a:prstGeom prst="rect">
            <a:avLst/>
          </a:prstGeom>
        </p:spPr>
      </p:pic>
      <p:pic>
        <p:nvPicPr>
          <p:cNvPr id="5122" name="Picture 2" descr="20+ Funny survey memes of all time - forms.app">
            <a:extLst>
              <a:ext uri="{FF2B5EF4-FFF2-40B4-BE49-F238E27FC236}">
                <a16:creationId xmlns:a16="http://schemas.microsoft.com/office/drawing/2014/main" id="{1E2B933D-1496-CA43-5BE9-709A505FA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35" y="3220148"/>
            <a:ext cx="3952875" cy="24560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eme Creator - Funny I WILL FIND YOU AND CHASE you for feedback Meme  Generator at MemeCreator.org!">
            <a:extLst>
              <a:ext uri="{FF2B5EF4-FFF2-40B4-BE49-F238E27FC236}">
                <a16:creationId xmlns:a16="http://schemas.microsoft.com/office/drawing/2014/main" id="{A71B6A17-3FD1-BB25-3EB2-D8EBD0B05B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9634" y="4448175"/>
            <a:ext cx="409575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32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9144000" cy="1905000"/>
          </a:xfrm>
        </p:spPr>
        <p:txBody>
          <a:bodyPr>
            <a:normAutofit/>
          </a:bodyPr>
          <a:lstStyle/>
          <a:p>
            <a:r>
              <a:rPr lang="en-US" dirty="0">
                <a:latin typeface="Arial" panose="020B0604020202020204" pitchFamily="34" charset="0"/>
                <a:cs typeface="Arial" panose="020B0604020202020204" pitchFamily="34" charset="0"/>
              </a:rPr>
              <a:t>Thank You for your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participation!</a:t>
            </a:r>
          </a:p>
        </p:txBody>
      </p:sp>
    </p:spTree>
    <p:extLst>
      <p:ext uri="{BB962C8B-B14F-4D97-AF65-F5344CB8AC3E}">
        <p14:creationId xmlns:p14="http://schemas.microsoft.com/office/powerpoint/2010/main" val="9981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Statewide Medical and Health Exercise Overview</a:t>
            </a:r>
          </a:p>
        </p:txBody>
      </p:sp>
      <p:sp>
        <p:nvSpPr>
          <p:cNvPr id="3" name="Content Placeholder 2"/>
          <p:cNvSpPr>
            <a:spLocks noGrp="1"/>
          </p:cNvSpPr>
          <p:nvPr>
            <p:ph idx="1"/>
          </p:nvPr>
        </p:nvSpPr>
        <p:spPr/>
        <p:txBody>
          <a:bodyPr/>
          <a:lstStyle/>
          <a:p>
            <a:pPr>
              <a:spcBef>
                <a:spcPts val="1200"/>
              </a:spcBef>
            </a:pPr>
            <a:r>
              <a:rPr lang="en-US" dirty="0"/>
              <a:t>The Statewide Medical Health Exercise (SWMHE) is an annual event designed to enhance the preparedness and response capabilities of the healthcare system.</a:t>
            </a:r>
          </a:p>
          <a:p>
            <a:pPr>
              <a:spcBef>
                <a:spcPts val="1200"/>
              </a:spcBef>
            </a:pPr>
            <a:r>
              <a:rPr lang="en-US" dirty="0"/>
              <a:t>The purpose of this exercise is to provide participants with an opportunity to evaluate current response concepts, plans, and capabilities in response to the scenario.</a:t>
            </a:r>
          </a:p>
          <a:p>
            <a:endParaRPr lang="en-US" dirty="0"/>
          </a:p>
        </p:txBody>
      </p:sp>
    </p:spTree>
    <p:extLst>
      <p:ext uri="{BB962C8B-B14F-4D97-AF65-F5344CB8AC3E}">
        <p14:creationId xmlns:p14="http://schemas.microsoft.com/office/powerpoint/2010/main" val="407606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31071-80AC-D881-33FD-D348F9697B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B8CA67-D16D-9B1D-0C91-0192ECA6DD9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Exercise Goals</a:t>
            </a:r>
          </a:p>
        </p:txBody>
      </p:sp>
      <p:sp>
        <p:nvSpPr>
          <p:cNvPr id="3" name="Content Placeholder 2">
            <a:extLst>
              <a:ext uri="{FF2B5EF4-FFF2-40B4-BE49-F238E27FC236}">
                <a16:creationId xmlns:a16="http://schemas.microsoft.com/office/drawing/2014/main" id="{46178758-AF6D-83A9-A1A8-C1FFB9E63F78}"/>
              </a:ext>
            </a:extLst>
          </p:cNvPr>
          <p:cNvSpPr>
            <a:spLocks noGrp="1"/>
          </p:cNvSpPr>
          <p:nvPr>
            <p:ph idx="1"/>
          </p:nvPr>
        </p:nvSpPr>
        <p:spPr>
          <a:xfrm>
            <a:off x="381000" y="1447800"/>
            <a:ext cx="8458200" cy="4898136"/>
          </a:xfrm>
        </p:spPr>
        <p:txBody>
          <a:bodyPr/>
          <a:lstStyle/>
          <a:p>
            <a:pPr marL="109728" indent="0">
              <a:spcBef>
                <a:spcPts val="1200"/>
              </a:spcBef>
              <a:buNone/>
            </a:pPr>
            <a:r>
              <a:rPr lang="en-US" dirty="0"/>
              <a:t>Exercise Goals</a:t>
            </a:r>
          </a:p>
          <a:p>
            <a:pPr>
              <a:spcBef>
                <a:spcPts val="1200"/>
              </a:spcBef>
            </a:pPr>
            <a:r>
              <a:rPr lang="en-US" dirty="0"/>
              <a:t>Test and validate policies, plans, procedures, training, equipment, and agreements</a:t>
            </a:r>
          </a:p>
          <a:p>
            <a:pPr>
              <a:spcBef>
                <a:spcPts val="1200"/>
              </a:spcBef>
            </a:pPr>
            <a:r>
              <a:rPr lang="en-US" dirty="0"/>
              <a:t>Clarify and train personnel in roles and responsibilities in emergency response and recovery</a:t>
            </a:r>
          </a:p>
          <a:p>
            <a:pPr>
              <a:spcBef>
                <a:spcPts val="1200"/>
              </a:spcBef>
            </a:pPr>
            <a:r>
              <a:rPr lang="en-US" dirty="0"/>
              <a:t>Improve interagency coordination</a:t>
            </a:r>
          </a:p>
          <a:p>
            <a:pPr>
              <a:spcBef>
                <a:spcPts val="1200"/>
              </a:spcBef>
            </a:pPr>
            <a:r>
              <a:rPr lang="en-US" dirty="0"/>
              <a:t>Identify gaps in resources and response plans</a:t>
            </a:r>
          </a:p>
          <a:p>
            <a:pPr>
              <a:spcBef>
                <a:spcPts val="1200"/>
              </a:spcBef>
            </a:pPr>
            <a:r>
              <a:rPr lang="en-US" dirty="0"/>
              <a:t>Strengthen relationships among all participating agencies</a:t>
            </a:r>
          </a:p>
          <a:p>
            <a:pPr>
              <a:spcBef>
                <a:spcPts val="1200"/>
              </a:spcBef>
            </a:pPr>
            <a:r>
              <a:rPr lang="en-US" dirty="0"/>
              <a:t>Meet various requirements from regulatory and accreditation agencies</a:t>
            </a:r>
          </a:p>
        </p:txBody>
      </p:sp>
    </p:spTree>
    <p:extLst>
      <p:ext uri="{BB962C8B-B14F-4D97-AF65-F5344CB8AC3E}">
        <p14:creationId xmlns:p14="http://schemas.microsoft.com/office/powerpoint/2010/main" val="324642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7C8FA-AD64-B761-13DA-BE43B415DE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FE4D27-7023-139F-4B72-0DF729E5699E}"/>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Agenda</a:t>
            </a:r>
          </a:p>
        </p:txBody>
      </p:sp>
      <p:graphicFrame>
        <p:nvGraphicFramePr>
          <p:cNvPr id="8" name="Table 7">
            <a:extLst>
              <a:ext uri="{FF2B5EF4-FFF2-40B4-BE49-F238E27FC236}">
                <a16:creationId xmlns:a16="http://schemas.microsoft.com/office/drawing/2014/main" id="{2C5B163A-15F8-A476-F63B-68FAA2491BA2}"/>
              </a:ext>
            </a:extLst>
          </p:cNvPr>
          <p:cNvGraphicFramePr>
            <a:graphicFrameLocks noGrp="1"/>
          </p:cNvGraphicFramePr>
          <p:nvPr>
            <p:extLst>
              <p:ext uri="{D42A27DB-BD31-4B8C-83A1-F6EECF244321}">
                <p14:modId xmlns:p14="http://schemas.microsoft.com/office/powerpoint/2010/main" val="720425009"/>
              </p:ext>
            </p:extLst>
          </p:nvPr>
        </p:nvGraphicFramePr>
        <p:xfrm>
          <a:off x="533400" y="1143000"/>
          <a:ext cx="8229600" cy="5105404"/>
        </p:xfrm>
        <a:graphic>
          <a:graphicData uri="http://schemas.openxmlformats.org/drawingml/2006/table">
            <a:tbl>
              <a:tblPr firstRow="1" firstCol="1" bandRow="1"/>
              <a:tblGrid>
                <a:gridCol w="2486967">
                  <a:extLst>
                    <a:ext uri="{9D8B030D-6E8A-4147-A177-3AD203B41FA5}">
                      <a16:colId xmlns:a16="http://schemas.microsoft.com/office/drawing/2014/main" val="3880962737"/>
                    </a:ext>
                  </a:extLst>
                </a:gridCol>
                <a:gridCol w="5742633">
                  <a:extLst>
                    <a:ext uri="{9D8B030D-6E8A-4147-A177-3AD203B41FA5}">
                      <a16:colId xmlns:a16="http://schemas.microsoft.com/office/drawing/2014/main" val="907778536"/>
                    </a:ext>
                  </a:extLst>
                </a:gridCol>
              </a:tblGrid>
              <a:tr h="331420">
                <a:tc>
                  <a:txBody>
                    <a:bodyPr/>
                    <a:lstStyle/>
                    <a:p>
                      <a:pPr marL="0" marR="0" algn="ctr">
                        <a:spcBef>
                          <a:spcPts val="1000"/>
                        </a:spcBef>
                        <a:buNone/>
                        <a:tabLst>
                          <a:tab pos="5943600" algn="r"/>
                          <a:tab pos="2971800" algn="ctr"/>
                          <a:tab pos="5943600" algn="r"/>
                        </a:tabLst>
                      </a:pPr>
                      <a:r>
                        <a:rPr lang="en-US" sz="1800" b="1" dirty="0">
                          <a:solidFill>
                            <a:srgbClr val="FFFFFF"/>
                          </a:solidFill>
                          <a:effectLst/>
                          <a:latin typeface="Arial" panose="020B0604020202020204" pitchFamily="34" charset="0"/>
                          <a:ea typeface="MS Gothic" panose="020B0609070205080204" pitchFamily="49" charset="-128"/>
                        </a:rPr>
                        <a:t>Time</a:t>
                      </a:r>
                      <a:endParaRPr lang="en-US" sz="1400" b="1" dirty="0">
                        <a:solidFill>
                          <a:srgbClr val="00008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solidFill>
                      <a:srgbClr val="244061"/>
                    </a:solidFill>
                  </a:tcPr>
                </a:tc>
                <a:tc>
                  <a:txBody>
                    <a:bodyPr/>
                    <a:lstStyle/>
                    <a:p>
                      <a:pPr marL="0" marR="0" algn="ctr">
                        <a:spcBef>
                          <a:spcPts val="1000"/>
                        </a:spcBef>
                        <a:buNone/>
                        <a:tabLst>
                          <a:tab pos="5943600" algn="r"/>
                          <a:tab pos="2971800" algn="ctr"/>
                          <a:tab pos="5943600" algn="r"/>
                        </a:tabLst>
                      </a:pPr>
                      <a:r>
                        <a:rPr lang="en-US" sz="1800" b="1" dirty="0">
                          <a:solidFill>
                            <a:srgbClr val="FFFFFF"/>
                          </a:solidFill>
                          <a:effectLst/>
                          <a:latin typeface="Arial" panose="020B0604020202020204" pitchFamily="34" charset="0"/>
                          <a:ea typeface="MS Gothic" panose="020B0609070205080204" pitchFamily="49" charset="-128"/>
                        </a:rPr>
                        <a:t>Activity</a:t>
                      </a:r>
                      <a:endParaRPr lang="en-US" sz="1400" b="1" dirty="0">
                        <a:solidFill>
                          <a:srgbClr val="00008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solidFill>
                      <a:srgbClr val="244061"/>
                    </a:solidFill>
                  </a:tcPr>
                </a:tc>
                <a:extLst>
                  <a:ext uri="{0D108BD9-81ED-4DB2-BD59-A6C34878D82A}">
                    <a16:rowId xmlns:a16="http://schemas.microsoft.com/office/drawing/2014/main" val="580884893"/>
                  </a:ext>
                </a:extLst>
              </a:tr>
              <a:tr h="596748">
                <a:tc>
                  <a:txBody>
                    <a:bodyPr/>
                    <a:lstStyle/>
                    <a:p>
                      <a:pPr marL="0" marR="0" algn="ctr">
                        <a:spcBef>
                          <a:spcPts val="1000"/>
                        </a:spcBef>
                        <a:buNone/>
                        <a:tabLst>
                          <a:tab pos="5943600" algn="r"/>
                          <a:tab pos="2971800" algn="ctr"/>
                          <a:tab pos="5943600" algn="r"/>
                        </a:tabLst>
                      </a:pPr>
                      <a:r>
                        <a:rPr lang="en-US" sz="1800" b="0" spc="-20" dirty="0">
                          <a:solidFill>
                            <a:schemeClr val="tx1"/>
                          </a:solidFill>
                          <a:effectLst/>
                          <a:latin typeface="Arial" panose="020B0604020202020204" pitchFamily="34" charset="0"/>
                          <a:ea typeface="MS Mincho" panose="02020609040205080304" pitchFamily="49" charset="-128"/>
                        </a:rPr>
                        <a:t>8:30 AM ­– 9:00 AM</a:t>
                      </a:r>
                      <a:endParaRPr lang="en-US" sz="1400" b="1" dirty="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spcBef>
                          <a:spcPts val="1000"/>
                        </a:spcBef>
                        <a:buNone/>
                        <a:tabLst>
                          <a:tab pos="5943600" algn="r"/>
                          <a:tab pos="2971800" algn="ctr"/>
                          <a:tab pos="5943600" algn="r"/>
                        </a:tabLst>
                      </a:pPr>
                      <a:r>
                        <a:rPr lang="en-US" sz="1800" b="1" spc="-20" dirty="0">
                          <a:solidFill>
                            <a:schemeClr val="tx1"/>
                          </a:solidFill>
                          <a:effectLst/>
                          <a:latin typeface="Arial" panose="020B0604020202020204" pitchFamily="34" charset="0"/>
                          <a:ea typeface="MS Mincho" panose="02020609040205080304" pitchFamily="49" charset="-128"/>
                        </a:rPr>
                        <a:t>Registration</a:t>
                      </a:r>
                      <a:endParaRPr lang="en-US" sz="1800" b="1" dirty="0">
                        <a:solidFill>
                          <a:schemeClr val="tx1"/>
                        </a:solidFill>
                        <a:effectLst/>
                        <a:latin typeface="Arial" panose="020B0604020202020204" pitchFamily="34" charset="0"/>
                        <a:ea typeface="Times New Roman" panose="02020603050405020304" pitchFamily="18" charset="0"/>
                      </a:endParaRPr>
                    </a:p>
                    <a:p>
                      <a:pPr marL="342900" marR="0" lvl="0" indent="-342900">
                        <a:buClr>
                          <a:srgbClr val="3267BA"/>
                        </a:buClr>
                        <a:buFont typeface="Arial" panose="020B0604020202020204" pitchFamily="34" charset="0"/>
                        <a:buChar char="•"/>
                        <a:tabLst>
                          <a:tab pos="5943600" algn="r"/>
                          <a:tab pos="2971800" algn="ctr"/>
                          <a:tab pos="5943600" algn="r"/>
                        </a:tabLst>
                      </a:pPr>
                      <a:r>
                        <a:rPr lang="en-US" sz="1800" b="0" spc="-2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Check-In </a:t>
                      </a:r>
                      <a:endPar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2485187264"/>
                  </a:ext>
                </a:extLst>
              </a:tr>
              <a:tr h="596748">
                <a:tc>
                  <a:txBody>
                    <a:bodyPr/>
                    <a:lstStyle/>
                    <a:p>
                      <a:pPr marL="0" marR="0" algn="ctr">
                        <a:spcBef>
                          <a:spcPts val="1000"/>
                        </a:spcBef>
                        <a:buNone/>
                        <a:tabLst>
                          <a:tab pos="5943600" algn="r"/>
                          <a:tab pos="2971800" algn="ctr"/>
                          <a:tab pos="5943600" algn="r"/>
                        </a:tabLst>
                      </a:pPr>
                      <a:r>
                        <a:rPr lang="en-US" sz="1800" b="0" spc="-20" dirty="0">
                          <a:solidFill>
                            <a:schemeClr val="tx1"/>
                          </a:solidFill>
                          <a:effectLst/>
                          <a:latin typeface="Arial" panose="020B0604020202020204" pitchFamily="34" charset="0"/>
                          <a:ea typeface="MS Mincho" panose="02020609040205080304" pitchFamily="49" charset="-128"/>
                        </a:rPr>
                        <a:t>9:00 AM – 9:15 AM</a:t>
                      </a:r>
                      <a:endParaRPr lang="en-US" sz="1400" b="1" dirty="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3068BB"/>
                      </a:solidFill>
                      <a:prstDash val="solid"/>
                      <a:round/>
                      <a:headEnd type="none" w="med" len="med"/>
                      <a:tailEnd type="none" w="med" len="med"/>
                    </a:lnL>
                    <a:lnR w="12700" cap="flat" cmpd="sng" algn="ctr">
                      <a:solidFill>
                        <a:srgbClr val="103A71"/>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spcBef>
                          <a:spcPts val="1000"/>
                        </a:spcBef>
                        <a:buNone/>
                        <a:tabLst>
                          <a:tab pos="5943600" algn="r"/>
                          <a:tab pos="2971800" algn="ctr"/>
                          <a:tab pos="5943600" algn="r"/>
                        </a:tabLst>
                      </a:pPr>
                      <a:r>
                        <a:rPr lang="en-US" sz="1800" b="1" spc="-20" dirty="0">
                          <a:solidFill>
                            <a:schemeClr val="tx1"/>
                          </a:solidFill>
                          <a:effectLst/>
                          <a:latin typeface="Arial" panose="020B0604020202020204" pitchFamily="34" charset="0"/>
                          <a:ea typeface="MS Mincho" panose="02020609040205080304" pitchFamily="49" charset="-128"/>
                        </a:rPr>
                        <a:t>Administration, Agenda, and Welcoming Remarks</a:t>
                      </a:r>
                      <a:endParaRPr lang="en-US" sz="1400" b="1" dirty="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103A71"/>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1743396992"/>
                  </a:ext>
                </a:extLst>
              </a:tr>
              <a:tr h="596748">
                <a:tc>
                  <a:txBody>
                    <a:bodyPr/>
                    <a:lstStyle/>
                    <a:p>
                      <a:pPr marL="0" marR="0" algn="ctr">
                        <a:spcBef>
                          <a:spcPts val="1000"/>
                        </a:spcBef>
                        <a:buNone/>
                        <a:tabLst>
                          <a:tab pos="5943600" algn="r"/>
                          <a:tab pos="2971800" algn="ctr"/>
                          <a:tab pos="5943600" algn="r"/>
                        </a:tabLst>
                      </a:pPr>
                      <a:r>
                        <a:rPr lang="en-US" sz="1800" b="0" spc="-20" dirty="0">
                          <a:solidFill>
                            <a:schemeClr val="tx1"/>
                          </a:solidFill>
                          <a:effectLst/>
                          <a:latin typeface="Arial" panose="020B0604020202020204" pitchFamily="34" charset="0"/>
                          <a:ea typeface="MS Mincho" panose="02020609040205080304" pitchFamily="49" charset="-128"/>
                        </a:rPr>
                        <a:t>9:15 AM – 10:00 AM</a:t>
                      </a:r>
                      <a:endParaRPr lang="en-US" sz="1400" b="1" dirty="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3068BB"/>
                      </a:solidFill>
                      <a:prstDash val="solid"/>
                      <a:round/>
                      <a:headEnd type="none" w="med" len="med"/>
                      <a:tailEnd type="none" w="med" len="med"/>
                    </a:lnL>
                    <a:lnR w="12700" cap="flat" cmpd="sng" algn="ctr">
                      <a:solidFill>
                        <a:srgbClr val="103A71"/>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spcBef>
                          <a:spcPts val="1000"/>
                        </a:spcBef>
                        <a:buNone/>
                        <a:tabLst>
                          <a:tab pos="5943600" algn="r"/>
                          <a:tab pos="2971800" algn="ctr"/>
                          <a:tab pos="5943600" algn="r"/>
                        </a:tabLst>
                      </a:pPr>
                      <a:r>
                        <a:rPr lang="en-US" sz="1800" b="1" spc="-20" dirty="0">
                          <a:solidFill>
                            <a:schemeClr val="tx1"/>
                          </a:solidFill>
                          <a:effectLst/>
                          <a:latin typeface="Arial" panose="020B0604020202020204" pitchFamily="34" charset="0"/>
                          <a:ea typeface="MS Mincho" panose="02020609040205080304" pitchFamily="49" charset="-128"/>
                        </a:rPr>
                        <a:t>Module 1</a:t>
                      </a:r>
                      <a:endParaRPr lang="en-US" sz="1400" b="1" dirty="0">
                        <a:solidFill>
                          <a:schemeClr val="tx1"/>
                        </a:solidFill>
                        <a:effectLst/>
                        <a:latin typeface="Arial" panose="020B0604020202020204" pitchFamily="34" charset="0"/>
                        <a:ea typeface="Times New Roman" panose="02020603050405020304" pitchFamily="18" charset="0"/>
                      </a:endParaRPr>
                    </a:p>
                    <a:p>
                      <a:pPr marL="342900" marR="0" lvl="0" indent="-342900">
                        <a:buClr>
                          <a:srgbClr val="3267BA"/>
                        </a:buClr>
                        <a:buFont typeface="Arial" panose="020B0604020202020204" pitchFamily="34" charset="0"/>
                        <a:buChar char="•"/>
                        <a:tabLst>
                          <a:tab pos="5943600" algn="r"/>
                          <a:tab pos="2971800" algn="ctr"/>
                          <a:tab pos="5943600" algn="r"/>
                        </a:tabLst>
                      </a:pPr>
                      <a:r>
                        <a:rPr lang="en-US" sz="1800" b="0" spc="-2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Scenario, Module 1 Discussion Questions</a:t>
                      </a:r>
                      <a:endPar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03A71"/>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3795960001"/>
                  </a:ext>
                </a:extLst>
              </a:tr>
              <a:tr h="596748">
                <a:tc>
                  <a:txBody>
                    <a:bodyPr/>
                    <a:lstStyle/>
                    <a:p>
                      <a:pPr marL="0" marR="0" algn="ctr">
                        <a:spcBef>
                          <a:spcPts val="1000"/>
                        </a:spcBef>
                        <a:buNone/>
                        <a:tabLst>
                          <a:tab pos="5943600" algn="r"/>
                          <a:tab pos="2971800" algn="ctr"/>
                          <a:tab pos="5943600" algn="r"/>
                        </a:tabLst>
                      </a:pPr>
                      <a:r>
                        <a:rPr lang="en-US" sz="1800" b="0" spc="-20" dirty="0">
                          <a:solidFill>
                            <a:schemeClr val="tx1"/>
                          </a:solidFill>
                          <a:effectLst/>
                          <a:latin typeface="Arial" panose="020B0604020202020204" pitchFamily="34" charset="0"/>
                          <a:ea typeface="MS Mincho" panose="02020609040205080304" pitchFamily="49" charset="-128"/>
                        </a:rPr>
                        <a:t>10:00 AM – 10:45 AM</a:t>
                      </a:r>
                      <a:endParaRPr lang="en-US" sz="1400" b="1" dirty="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3068BB"/>
                      </a:solidFill>
                      <a:prstDash val="solid"/>
                      <a:round/>
                      <a:headEnd type="none" w="med" len="med"/>
                      <a:tailEnd type="none" w="med" len="med"/>
                    </a:lnL>
                    <a:lnR w="12700" cap="flat" cmpd="sng" algn="ctr">
                      <a:solidFill>
                        <a:srgbClr val="103A71"/>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spcBef>
                          <a:spcPts val="1000"/>
                        </a:spcBef>
                        <a:buNone/>
                        <a:tabLst>
                          <a:tab pos="5943600" algn="r"/>
                          <a:tab pos="2971800" algn="ctr"/>
                          <a:tab pos="5943600" algn="r"/>
                        </a:tabLst>
                      </a:pPr>
                      <a:r>
                        <a:rPr lang="en-US" sz="1800" b="1" spc="-20" dirty="0">
                          <a:solidFill>
                            <a:schemeClr val="tx1"/>
                          </a:solidFill>
                          <a:effectLst/>
                          <a:latin typeface="Arial" panose="020B0604020202020204" pitchFamily="34" charset="0"/>
                          <a:ea typeface="MS Mincho" panose="02020609040205080304" pitchFamily="49" charset="-128"/>
                        </a:rPr>
                        <a:t>Module 2</a:t>
                      </a:r>
                      <a:endParaRPr lang="en-US" sz="1800" b="1" dirty="0">
                        <a:solidFill>
                          <a:schemeClr val="tx1"/>
                        </a:solidFill>
                        <a:effectLst/>
                        <a:latin typeface="Arial" panose="020B0604020202020204" pitchFamily="34" charset="0"/>
                        <a:ea typeface="Times New Roman" panose="02020603050405020304" pitchFamily="18" charset="0"/>
                      </a:endParaRPr>
                    </a:p>
                    <a:p>
                      <a:pPr marL="342900" marR="0" lvl="0" indent="-342900">
                        <a:buClr>
                          <a:srgbClr val="3267BA"/>
                        </a:buClr>
                        <a:buFont typeface="Arial" panose="020B0604020202020204" pitchFamily="34" charset="0"/>
                        <a:buChar char="•"/>
                        <a:tabLst>
                          <a:tab pos="5943600" algn="r"/>
                          <a:tab pos="2971800" algn="ctr"/>
                          <a:tab pos="5943600" algn="r"/>
                        </a:tabLst>
                      </a:pPr>
                      <a:r>
                        <a:rPr lang="en-US" sz="1800" b="0" spc="-2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Scenario Update, Module 2 Discussion Questions</a:t>
                      </a:r>
                      <a:r>
                        <a:rPr lang="en-US" sz="1800" b="0" spc="-20" dirty="0">
                          <a:solidFill>
                            <a:schemeClr val="tx1"/>
                          </a:solidFill>
                          <a:effectLst/>
                          <a:latin typeface="Arial" panose="020B0604020202020204" pitchFamily="34" charset="0"/>
                          <a:ea typeface="MS Mincho" panose="02020609040205080304" pitchFamily="49" charset="-128"/>
                        </a:rPr>
                        <a:t> </a:t>
                      </a:r>
                      <a:endParaRPr lang="en-US" sz="1400" b="1" dirty="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103A71"/>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1568727699"/>
                  </a:ext>
                </a:extLst>
              </a:tr>
              <a:tr h="596748">
                <a:tc>
                  <a:txBody>
                    <a:bodyPr/>
                    <a:lstStyle/>
                    <a:p>
                      <a:pPr marL="0" marR="0" algn="ctr">
                        <a:spcBef>
                          <a:spcPts val="1000"/>
                        </a:spcBef>
                        <a:buNone/>
                        <a:tabLst>
                          <a:tab pos="5943600" algn="r"/>
                          <a:tab pos="2971800" algn="ctr"/>
                          <a:tab pos="5943600" algn="r"/>
                        </a:tabLst>
                      </a:pPr>
                      <a:r>
                        <a:rPr lang="en-US" sz="1800" b="0" spc="-20" dirty="0">
                          <a:solidFill>
                            <a:schemeClr val="tx1"/>
                          </a:solidFill>
                          <a:effectLst/>
                          <a:latin typeface="Arial" panose="020B0604020202020204" pitchFamily="34" charset="0"/>
                          <a:ea typeface="MS Mincho" panose="02020609040205080304" pitchFamily="49" charset="-128"/>
                        </a:rPr>
                        <a:t>10:45 AM – 10:50 AM</a:t>
                      </a:r>
                      <a:endParaRPr lang="en-US" sz="1400" b="1" dirty="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spcBef>
                          <a:spcPts val="1000"/>
                        </a:spcBef>
                        <a:buNone/>
                        <a:tabLst>
                          <a:tab pos="5943600" algn="r"/>
                          <a:tab pos="2971800" algn="ctr"/>
                          <a:tab pos="5943600" algn="r"/>
                        </a:tabLst>
                      </a:pPr>
                      <a:r>
                        <a:rPr lang="en-US" sz="1800" b="1" spc="-20" dirty="0">
                          <a:solidFill>
                            <a:schemeClr val="tx1"/>
                          </a:solidFill>
                          <a:effectLst/>
                          <a:latin typeface="Arial" panose="020B0604020202020204" pitchFamily="34" charset="0"/>
                          <a:ea typeface="MS Mincho" panose="02020609040205080304" pitchFamily="49" charset="-128"/>
                        </a:rPr>
                        <a:t>Break </a:t>
                      </a:r>
                      <a:endParaRPr lang="en-US" sz="1400" b="1" dirty="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2998103352"/>
                  </a:ext>
                </a:extLst>
              </a:tr>
              <a:tr h="596748">
                <a:tc>
                  <a:txBody>
                    <a:bodyPr/>
                    <a:lstStyle/>
                    <a:p>
                      <a:pPr marL="0" marR="0" algn="ctr">
                        <a:spcBef>
                          <a:spcPts val="1000"/>
                        </a:spcBef>
                        <a:buNone/>
                        <a:tabLst>
                          <a:tab pos="5943600" algn="r"/>
                          <a:tab pos="2971800" algn="ctr"/>
                          <a:tab pos="5943600" algn="r"/>
                        </a:tabLst>
                      </a:pPr>
                      <a:r>
                        <a:rPr lang="en-US" sz="1800" b="0" spc="-20" dirty="0">
                          <a:solidFill>
                            <a:schemeClr val="tx1"/>
                          </a:solidFill>
                          <a:effectLst/>
                          <a:latin typeface="Arial" panose="020B0604020202020204" pitchFamily="34" charset="0"/>
                          <a:ea typeface="MS Mincho" panose="02020609040205080304" pitchFamily="49" charset="-128"/>
                        </a:rPr>
                        <a:t>10:50 AM – 11:30 AM</a:t>
                      </a:r>
                      <a:endParaRPr lang="en-US" sz="1400" b="1" dirty="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spcBef>
                          <a:spcPts val="1000"/>
                        </a:spcBef>
                        <a:buNone/>
                        <a:tabLst>
                          <a:tab pos="5943600" algn="r"/>
                          <a:tab pos="2971800" algn="ctr"/>
                          <a:tab pos="5943600" algn="r"/>
                        </a:tabLst>
                      </a:pPr>
                      <a:r>
                        <a:rPr lang="en-US" sz="1800" b="1" spc="-20" dirty="0">
                          <a:solidFill>
                            <a:schemeClr val="tx1"/>
                          </a:solidFill>
                          <a:effectLst/>
                          <a:latin typeface="Arial" panose="020B0604020202020204" pitchFamily="34" charset="0"/>
                          <a:ea typeface="MS Mincho" panose="02020609040205080304" pitchFamily="49" charset="-128"/>
                        </a:rPr>
                        <a:t>Hotwash / Debrief</a:t>
                      </a:r>
                      <a:endParaRPr lang="en-US" sz="1400" b="1" dirty="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694262013"/>
                  </a:ext>
                </a:extLst>
              </a:tr>
              <a:tr h="596748">
                <a:tc>
                  <a:txBody>
                    <a:bodyPr/>
                    <a:lstStyle/>
                    <a:p>
                      <a:pPr marL="0" marR="0" algn="ctr">
                        <a:spcBef>
                          <a:spcPts val="1000"/>
                        </a:spcBef>
                        <a:buNone/>
                        <a:tabLst>
                          <a:tab pos="5943600" algn="r"/>
                          <a:tab pos="2971800" algn="ctr"/>
                          <a:tab pos="5943600" algn="r"/>
                        </a:tabLst>
                      </a:pPr>
                      <a:r>
                        <a:rPr lang="en-US" sz="1800" b="0" spc="-20" dirty="0">
                          <a:solidFill>
                            <a:schemeClr val="tx1"/>
                          </a:solidFill>
                          <a:effectLst/>
                          <a:latin typeface="Arial" panose="020B0604020202020204" pitchFamily="34" charset="0"/>
                          <a:ea typeface="MS Mincho" panose="02020609040205080304" pitchFamily="49" charset="-128"/>
                        </a:rPr>
                        <a:t>11:50 AM – 12:00 PM</a:t>
                      </a:r>
                      <a:endParaRPr lang="en-US" sz="1400" b="1" dirty="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spcBef>
                          <a:spcPts val="1000"/>
                        </a:spcBef>
                        <a:buNone/>
                        <a:tabLst>
                          <a:tab pos="5943600" algn="r"/>
                          <a:tab pos="2971800" algn="ctr"/>
                          <a:tab pos="5943600" algn="r"/>
                        </a:tabLst>
                      </a:pPr>
                      <a:r>
                        <a:rPr lang="en-US" sz="1800" b="1" spc="-20" dirty="0">
                          <a:solidFill>
                            <a:schemeClr val="tx1"/>
                          </a:solidFill>
                          <a:effectLst/>
                          <a:latin typeface="Arial" panose="020B0604020202020204" pitchFamily="34" charset="0"/>
                          <a:ea typeface="MS Mincho" panose="02020609040205080304" pitchFamily="49" charset="-128"/>
                        </a:rPr>
                        <a:t>Closing Remarks</a:t>
                      </a:r>
                      <a:r>
                        <a:rPr lang="en-US" sz="1800" b="0" spc="-20" dirty="0">
                          <a:solidFill>
                            <a:schemeClr val="tx1"/>
                          </a:solidFill>
                          <a:effectLst/>
                          <a:latin typeface="Arial" panose="020B0604020202020204" pitchFamily="34" charset="0"/>
                          <a:ea typeface="MS Mincho" panose="02020609040205080304" pitchFamily="49" charset="-128"/>
                        </a:rPr>
                        <a:t> </a:t>
                      </a:r>
                      <a:endParaRPr lang="en-US" sz="1400" b="1" dirty="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1588952448"/>
                  </a:ext>
                </a:extLst>
              </a:tr>
              <a:tr h="596748">
                <a:tc>
                  <a:txBody>
                    <a:bodyPr/>
                    <a:lstStyle/>
                    <a:p>
                      <a:pPr marL="0" marR="0" algn="ctr">
                        <a:spcBef>
                          <a:spcPts val="1000"/>
                        </a:spcBef>
                        <a:buNone/>
                        <a:tabLst>
                          <a:tab pos="5943600" algn="r"/>
                          <a:tab pos="2971800" algn="ctr"/>
                          <a:tab pos="5943600" algn="r"/>
                        </a:tabLst>
                      </a:pPr>
                      <a:r>
                        <a:rPr lang="en-US" sz="1800" b="0" spc="-20" dirty="0">
                          <a:solidFill>
                            <a:schemeClr val="tx1"/>
                          </a:solidFill>
                          <a:effectLst/>
                          <a:latin typeface="Arial" panose="020B0604020202020204" pitchFamily="34" charset="0"/>
                          <a:ea typeface="MS Mincho" panose="02020609040205080304" pitchFamily="49" charset="-128"/>
                        </a:rPr>
                        <a:t>12:00 PM</a:t>
                      </a:r>
                      <a:endParaRPr lang="en-US" sz="1400" b="1" dirty="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spcBef>
                          <a:spcPts val="1000"/>
                        </a:spcBef>
                        <a:buNone/>
                        <a:tabLst>
                          <a:tab pos="5943600" algn="r"/>
                          <a:tab pos="2971800" algn="ctr"/>
                          <a:tab pos="5943600" algn="r"/>
                        </a:tabLst>
                      </a:pPr>
                      <a:r>
                        <a:rPr lang="en-US" sz="1800" b="1" spc="-20" dirty="0">
                          <a:solidFill>
                            <a:schemeClr val="tx1"/>
                          </a:solidFill>
                          <a:effectLst/>
                          <a:latin typeface="Arial" panose="020B0604020202020204" pitchFamily="34" charset="0"/>
                          <a:ea typeface="MS Mincho" panose="02020609040205080304" pitchFamily="49" charset="-128"/>
                        </a:rPr>
                        <a:t>Adjourn</a:t>
                      </a:r>
                      <a:endParaRPr lang="en-US" sz="1400" b="1" dirty="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1479181580"/>
                  </a:ext>
                </a:extLst>
              </a:tr>
            </a:tbl>
          </a:graphicData>
        </a:graphic>
      </p:graphicFrame>
    </p:spTree>
    <p:extLst>
      <p:ext uri="{BB962C8B-B14F-4D97-AF65-F5344CB8AC3E}">
        <p14:creationId xmlns:p14="http://schemas.microsoft.com/office/powerpoint/2010/main" val="285664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Exercise Overview</a:t>
            </a:r>
          </a:p>
        </p:txBody>
      </p:sp>
      <p:graphicFrame>
        <p:nvGraphicFramePr>
          <p:cNvPr id="6" name="Content Placeholder 5">
            <a:extLst>
              <a:ext uri="{FF2B5EF4-FFF2-40B4-BE49-F238E27FC236}">
                <a16:creationId xmlns:a16="http://schemas.microsoft.com/office/drawing/2014/main" id="{66EBA515-4F86-31E4-E4FB-68C837EA08F0}"/>
              </a:ext>
            </a:extLst>
          </p:cNvPr>
          <p:cNvGraphicFramePr>
            <a:graphicFrameLocks noGrp="1"/>
          </p:cNvGraphicFramePr>
          <p:nvPr>
            <p:ph sz="half" idx="1"/>
            <p:extLst>
              <p:ext uri="{D42A27DB-BD31-4B8C-83A1-F6EECF244321}">
                <p14:modId xmlns:p14="http://schemas.microsoft.com/office/powerpoint/2010/main" val="3093827731"/>
              </p:ext>
            </p:extLst>
          </p:nvPr>
        </p:nvGraphicFramePr>
        <p:xfrm>
          <a:off x="228600" y="1295400"/>
          <a:ext cx="8686800" cy="5105401"/>
        </p:xfrm>
        <a:graphic>
          <a:graphicData uri="http://schemas.openxmlformats.org/drawingml/2006/table">
            <a:tbl>
              <a:tblPr firstRow="1" firstCol="1" bandRow="1"/>
              <a:tblGrid>
                <a:gridCol w="1730827">
                  <a:extLst>
                    <a:ext uri="{9D8B030D-6E8A-4147-A177-3AD203B41FA5}">
                      <a16:colId xmlns:a16="http://schemas.microsoft.com/office/drawing/2014/main" val="3239590089"/>
                    </a:ext>
                  </a:extLst>
                </a:gridCol>
                <a:gridCol w="6955973">
                  <a:extLst>
                    <a:ext uri="{9D8B030D-6E8A-4147-A177-3AD203B41FA5}">
                      <a16:colId xmlns:a16="http://schemas.microsoft.com/office/drawing/2014/main" val="1436286219"/>
                    </a:ext>
                  </a:extLst>
                </a:gridCol>
              </a:tblGrid>
              <a:tr h="632028">
                <a:tc>
                  <a:txBody>
                    <a:bodyPr/>
                    <a:lstStyle/>
                    <a:p>
                      <a:pPr marL="0" marR="0">
                        <a:spcBef>
                          <a:spcPts val="600"/>
                        </a:spcBef>
                        <a:spcAft>
                          <a:spcPts val="600"/>
                        </a:spcAft>
                        <a:buNone/>
                      </a:pPr>
                      <a:r>
                        <a:rPr lang="en-US" sz="1600" b="1" dirty="0">
                          <a:solidFill>
                            <a:srgbClr val="FFFFFF"/>
                          </a:solidFill>
                          <a:effectLst/>
                          <a:latin typeface="Arial" panose="020B0604020202020204" pitchFamily="34" charset="0"/>
                          <a:ea typeface="Times New Roman" panose="02020603050405020304" pitchFamily="18" charset="0"/>
                        </a:rPr>
                        <a:t>Exercise Name</a:t>
                      </a:r>
                      <a:endParaRPr lang="en-US" sz="1600" dirty="0">
                        <a:effectLst/>
                        <a:latin typeface="Times New Roman" panose="02020603050405020304" pitchFamily="18" charset="0"/>
                        <a:ea typeface="Times New Roman" panose="02020603050405020304" pitchFamily="18" charset="0"/>
                      </a:endParaRPr>
                    </a:p>
                  </a:txBody>
                  <a:tcPr marL="45548" marR="4554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4061"/>
                    </a:solidFill>
                  </a:tcPr>
                </a:tc>
                <a:tc>
                  <a:txBody>
                    <a:bodyPr/>
                    <a:lstStyle/>
                    <a:p>
                      <a:pPr marL="0" marR="0" algn="just">
                        <a:lnSpc>
                          <a:spcPct val="115000"/>
                        </a:lnSpc>
                        <a:buNone/>
                      </a:pPr>
                      <a:r>
                        <a:rPr lang="en-US" sz="1600" dirty="0">
                          <a:effectLst/>
                          <a:latin typeface="Arial" panose="020B0604020202020204" pitchFamily="34" charset="0"/>
                          <a:ea typeface="Times New Roman" panose="02020603050405020304" pitchFamily="18" charset="0"/>
                        </a:rPr>
                        <a:t>2025 Orange County SWMHE Tabletop Exercise (TTX)</a:t>
                      </a:r>
                      <a:endParaRPr lang="en-US" sz="1600" dirty="0">
                        <a:effectLst/>
                        <a:latin typeface="Times New Roman" panose="02020603050405020304" pitchFamily="18" charset="0"/>
                        <a:ea typeface="Times New Roman" panose="02020603050405020304" pitchFamily="18" charset="0"/>
                      </a:endParaRPr>
                    </a:p>
                  </a:txBody>
                  <a:tcPr marL="45548" marR="4554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764494158"/>
                  </a:ext>
                </a:extLst>
              </a:tr>
              <a:tr h="624796">
                <a:tc>
                  <a:txBody>
                    <a:bodyPr/>
                    <a:lstStyle/>
                    <a:p>
                      <a:pPr marL="0" marR="0">
                        <a:spcBef>
                          <a:spcPts val="600"/>
                        </a:spcBef>
                        <a:spcAft>
                          <a:spcPts val="600"/>
                        </a:spcAft>
                        <a:buNone/>
                      </a:pPr>
                      <a:r>
                        <a:rPr lang="en-US" sz="1600" b="1">
                          <a:solidFill>
                            <a:srgbClr val="FFFFFF"/>
                          </a:solidFill>
                          <a:effectLst/>
                          <a:latin typeface="Arial" panose="020B0604020202020204" pitchFamily="34" charset="0"/>
                          <a:ea typeface="Times New Roman" panose="02020603050405020304" pitchFamily="18" charset="0"/>
                        </a:rPr>
                        <a:t>Exercise Dates</a:t>
                      </a:r>
                      <a:endParaRPr lang="en-US" sz="1600">
                        <a:effectLst/>
                        <a:latin typeface="Times New Roman" panose="02020603050405020304" pitchFamily="18" charset="0"/>
                        <a:ea typeface="Times New Roman" panose="02020603050405020304" pitchFamily="18" charset="0"/>
                      </a:endParaRPr>
                    </a:p>
                  </a:txBody>
                  <a:tcPr marL="45548" marR="4554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4061"/>
                    </a:solidFill>
                  </a:tcPr>
                </a:tc>
                <a:tc>
                  <a:txBody>
                    <a:bodyPr/>
                    <a:lstStyle/>
                    <a:p>
                      <a:pPr marL="0" marR="0" algn="just">
                        <a:lnSpc>
                          <a:spcPct val="115000"/>
                        </a:lnSpc>
                        <a:buNone/>
                      </a:pPr>
                      <a:r>
                        <a:rPr lang="en-US" sz="1600" dirty="0">
                          <a:effectLst/>
                          <a:latin typeface="Arial" panose="020B0604020202020204" pitchFamily="34" charset="0"/>
                          <a:ea typeface="Times New Roman" panose="02020603050405020304" pitchFamily="18" charset="0"/>
                        </a:rPr>
                        <a:t>April 24, 2025</a:t>
                      </a:r>
                      <a:endParaRPr lang="en-US" sz="1600" dirty="0">
                        <a:effectLst/>
                        <a:latin typeface="Times New Roman" panose="02020603050405020304" pitchFamily="18" charset="0"/>
                        <a:ea typeface="Times New Roman" panose="02020603050405020304" pitchFamily="18" charset="0"/>
                      </a:endParaRPr>
                    </a:p>
                  </a:txBody>
                  <a:tcPr marL="45548" marR="4554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583643418"/>
                  </a:ext>
                </a:extLst>
              </a:tr>
              <a:tr h="2159887">
                <a:tc>
                  <a:txBody>
                    <a:bodyPr/>
                    <a:lstStyle/>
                    <a:p>
                      <a:pPr marL="0" marR="0">
                        <a:spcBef>
                          <a:spcPts val="600"/>
                        </a:spcBef>
                        <a:spcAft>
                          <a:spcPts val="600"/>
                        </a:spcAft>
                        <a:buNone/>
                      </a:pPr>
                      <a:r>
                        <a:rPr lang="en-US" sz="1600" b="1">
                          <a:solidFill>
                            <a:srgbClr val="FFFFFF"/>
                          </a:solidFill>
                          <a:effectLst/>
                          <a:latin typeface="Arial" panose="020B0604020202020204" pitchFamily="34" charset="0"/>
                          <a:ea typeface="Times New Roman" panose="02020603050405020304" pitchFamily="18" charset="0"/>
                        </a:rPr>
                        <a:t>Scope</a:t>
                      </a:r>
                      <a:endParaRPr lang="en-US" sz="1600">
                        <a:effectLst/>
                        <a:latin typeface="Times New Roman" panose="02020603050405020304" pitchFamily="18" charset="0"/>
                        <a:ea typeface="Times New Roman" panose="02020603050405020304" pitchFamily="18" charset="0"/>
                      </a:endParaRPr>
                    </a:p>
                  </a:txBody>
                  <a:tcPr marL="45548" marR="4554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4061"/>
                    </a:solidFill>
                  </a:tcPr>
                </a:tc>
                <a:tc>
                  <a:txBody>
                    <a:bodyPr/>
                    <a:lstStyle/>
                    <a:p>
                      <a:pPr marL="0" marR="0" algn="just">
                        <a:lnSpc>
                          <a:spcPct val="115000"/>
                        </a:lnSpc>
                        <a:spcAft>
                          <a:spcPts val="800"/>
                        </a:spcAft>
                        <a:buNone/>
                      </a:pPr>
                      <a:r>
                        <a:rPr lang="en-US" sz="1600" dirty="0">
                          <a:effectLst/>
                          <a:latin typeface="Arial" panose="020B0604020202020204" pitchFamily="34" charset="0"/>
                          <a:ea typeface="Times New Roman" panose="02020603050405020304" pitchFamily="18" charset="0"/>
                        </a:rPr>
                        <a:t>This TTX is planned for the Orange County Health Care Agency – Emergency Medical Services, healthcare coalition partners, healthcare facilities and organizations, and emergency response partners as part of the Statewide Medical and Health Exercise. This TTX will take place on April 24, 2025 from 9:00 AM to 12:00 PM at the [</a:t>
                      </a:r>
                      <a:r>
                        <a:rPr lang="en-US" sz="1600" dirty="0">
                          <a:effectLst/>
                          <a:highlight>
                            <a:srgbClr val="FFFF00"/>
                          </a:highlight>
                          <a:latin typeface="Arial" panose="020B0604020202020204" pitchFamily="34" charset="0"/>
                          <a:ea typeface="Times New Roman" panose="02020603050405020304" pitchFamily="18" charset="0"/>
                        </a:rPr>
                        <a:t>Insert Location</a:t>
                      </a:r>
                      <a:r>
                        <a:rPr lang="en-US" sz="1600" dirty="0">
                          <a:effectLst/>
                          <a:latin typeface="Arial" panose="020B0604020202020204" pitchFamily="34"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45548" marR="4554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178745331"/>
                  </a:ext>
                </a:extLst>
              </a:tr>
              <a:tr h="842609">
                <a:tc>
                  <a:txBody>
                    <a:bodyPr/>
                    <a:lstStyle/>
                    <a:p>
                      <a:pPr marL="0" marR="0">
                        <a:spcBef>
                          <a:spcPts val="600"/>
                        </a:spcBef>
                        <a:spcAft>
                          <a:spcPts val="600"/>
                        </a:spcAft>
                        <a:buNone/>
                      </a:pPr>
                      <a:r>
                        <a:rPr lang="en-US" sz="1600" b="1">
                          <a:solidFill>
                            <a:srgbClr val="FFFFFF"/>
                          </a:solidFill>
                          <a:effectLst/>
                          <a:latin typeface="Arial" panose="020B0604020202020204" pitchFamily="34" charset="0"/>
                          <a:ea typeface="Times New Roman" panose="02020603050405020304" pitchFamily="18" charset="0"/>
                        </a:rPr>
                        <a:t>PHEP Capabilities</a:t>
                      </a:r>
                      <a:endParaRPr lang="en-US" sz="1600">
                        <a:effectLst/>
                        <a:latin typeface="Times New Roman" panose="02020603050405020304" pitchFamily="18" charset="0"/>
                        <a:ea typeface="Times New Roman" panose="02020603050405020304" pitchFamily="18" charset="0"/>
                      </a:endParaRPr>
                    </a:p>
                  </a:txBody>
                  <a:tcPr marL="45548" marR="4554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4061"/>
                    </a:solidFill>
                  </a:tcPr>
                </a:tc>
                <a:tc>
                  <a:txBody>
                    <a:bodyPr/>
                    <a:lstStyle/>
                    <a:p>
                      <a:pPr marL="0" marR="0" algn="just">
                        <a:lnSpc>
                          <a:spcPct val="115000"/>
                        </a:lnSpc>
                        <a:buNone/>
                      </a:pPr>
                      <a:r>
                        <a:rPr lang="en-US" sz="1600" dirty="0">
                          <a:effectLst/>
                          <a:latin typeface="Arial" panose="020B0604020202020204" pitchFamily="34" charset="0"/>
                          <a:ea typeface="Times New Roman" panose="02020603050405020304" pitchFamily="18" charset="0"/>
                        </a:rPr>
                        <a:t>Emergency Operations Coordination; Information Sharing; Emergency Public Information and Warning; Medical Surge.</a:t>
                      </a:r>
                      <a:endParaRPr lang="en-US" sz="1600" dirty="0">
                        <a:effectLst/>
                        <a:latin typeface="Times New Roman" panose="02020603050405020304" pitchFamily="18" charset="0"/>
                        <a:ea typeface="Times New Roman" panose="02020603050405020304" pitchFamily="18" charset="0"/>
                      </a:endParaRPr>
                    </a:p>
                  </a:txBody>
                  <a:tcPr marL="45548" marR="4554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691812695"/>
                  </a:ext>
                </a:extLst>
              </a:tr>
              <a:tr h="846081">
                <a:tc>
                  <a:txBody>
                    <a:bodyPr/>
                    <a:lstStyle/>
                    <a:p>
                      <a:pPr marL="0" marR="0">
                        <a:spcBef>
                          <a:spcPts val="600"/>
                        </a:spcBef>
                        <a:spcAft>
                          <a:spcPts val="600"/>
                        </a:spcAft>
                        <a:buNone/>
                      </a:pPr>
                      <a:r>
                        <a:rPr lang="en-US" sz="1600" b="1">
                          <a:solidFill>
                            <a:srgbClr val="FFFFFF"/>
                          </a:solidFill>
                          <a:effectLst/>
                          <a:latin typeface="Arial" panose="020B0604020202020204" pitchFamily="34" charset="0"/>
                          <a:ea typeface="Times New Roman" panose="02020603050405020304" pitchFamily="18" charset="0"/>
                        </a:rPr>
                        <a:t>HPP Capabilities</a:t>
                      </a:r>
                      <a:endParaRPr lang="en-US" sz="1600">
                        <a:effectLst/>
                        <a:latin typeface="Times New Roman" panose="02020603050405020304" pitchFamily="18" charset="0"/>
                        <a:ea typeface="Times New Roman" panose="02020603050405020304" pitchFamily="18" charset="0"/>
                      </a:endParaRPr>
                    </a:p>
                  </a:txBody>
                  <a:tcPr marL="45548" marR="4554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4061"/>
                    </a:solidFill>
                  </a:tcPr>
                </a:tc>
                <a:tc>
                  <a:txBody>
                    <a:bodyPr/>
                    <a:lstStyle/>
                    <a:p>
                      <a:pPr marL="0" marR="0" algn="just">
                        <a:lnSpc>
                          <a:spcPct val="115000"/>
                        </a:lnSpc>
                        <a:buNone/>
                      </a:pPr>
                      <a:r>
                        <a:rPr lang="en-US" sz="1600" dirty="0">
                          <a:effectLst/>
                          <a:latin typeface="Arial" panose="020B0604020202020204" pitchFamily="34" charset="0"/>
                          <a:ea typeface="Times New Roman" panose="02020603050405020304" pitchFamily="18" charset="0"/>
                        </a:rPr>
                        <a:t>Health Care and Medical Response Coordination; Continuity of Health Care Service Delivery; Medical Surge.</a:t>
                      </a:r>
                      <a:endParaRPr lang="en-US" sz="1600" dirty="0">
                        <a:effectLst/>
                        <a:latin typeface="Times New Roman" panose="02020603050405020304" pitchFamily="18" charset="0"/>
                        <a:ea typeface="Times New Roman" panose="02020603050405020304" pitchFamily="18" charset="0"/>
                      </a:endParaRPr>
                    </a:p>
                  </a:txBody>
                  <a:tcPr marL="45548" marR="4554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908711412"/>
                  </a:ext>
                </a:extLst>
              </a:tr>
            </a:tbl>
          </a:graphicData>
        </a:graphic>
      </p:graphicFrame>
    </p:spTree>
    <p:extLst>
      <p:ext uri="{BB962C8B-B14F-4D97-AF65-F5344CB8AC3E}">
        <p14:creationId xmlns:p14="http://schemas.microsoft.com/office/powerpoint/2010/main" val="273357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C9EC2-562F-C697-21C9-C2E31F3B1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E9E03F-CC26-0A65-8AF3-C80C6147A9AB}"/>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Exercise Overview (Continued)</a:t>
            </a:r>
          </a:p>
        </p:txBody>
      </p:sp>
      <p:graphicFrame>
        <p:nvGraphicFramePr>
          <p:cNvPr id="8" name="Table 7">
            <a:extLst>
              <a:ext uri="{FF2B5EF4-FFF2-40B4-BE49-F238E27FC236}">
                <a16:creationId xmlns:a16="http://schemas.microsoft.com/office/drawing/2014/main" id="{D49FE2AA-CF0F-5D30-4873-AEB42A8219B6}"/>
              </a:ext>
            </a:extLst>
          </p:cNvPr>
          <p:cNvGraphicFramePr>
            <a:graphicFrameLocks noGrp="1"/>
          </p:cNvGraphicFramePr>
          <p:nvPr>
            <p:extLst>
              <p:ext uri="{D42A27DB-BD31-4B8C-83A1-F6EECF244321}">
                <p14:modId xmlns:p14="http://schemas.microsoft.com/office/powerpoint/2010/main" val="3779774882"/>
              </p:ext>
            </p:extLst>
          </p:nvPr>
        </p:nvGraphicFramePr>
        <p:xfrm>
          <a:off x="228600" y="1342740"/>
          <a:ext cx="8686800" cy="4897438"/>
        </p:xfrm>
        <a:graphic>
          <a:graphicData uri="http://schemas.openxmlformats.org/drawingml/2006/table">
            <a:tbl>
              <a:tblPr firstRow="1" firstCol="1" bandRow="1"/>
              <a:tblGrid>
                <a:gridCol w="1730828">
                  <a:extLst>
                    <a:ext uri="{9D8B030D-6E8A-4147-A177-3AD203B41FA5}">
                      <a16:colId xmlns:a16="http://schemas.microsoft.com/office/drawing/2014/main" val="3559984769"/>
                    </a:ext>
                  </a:extLst>
                </a:gridCol>
                <a:gridCol w="6955972">
                  <a:extLst>
                    <a:ext uri="{9D8B030D-6E8A-4147-A177-3AD203B41FA5}">
                      <a16:colId xmlns:a16="http://schemas.microsoft.com/office/drawing/2014/main" val="1387384803"/>
                    </a:ext>
                  </a:extLst>
                </a:gridCol>
              </a:tblGrid>
              <a:tr h="4897438">
                <a:tc>
                  <a:txBody>
                    <a:bodyPr/>
                    <a:lstStyle/>
                    <a:p>
                      <a:pPr marL="0" marR="0">
                        <a:spcBef>
                          <a:spcPts val="600"/>
                        </a:spcBef>
                        <a:spcAft>
                          <a:spcPts val="600"/>
                        </a:spcAft>
                        <a:buNone/>
                      </a:pPr>
                      <a:r>
                        <a:rPr lang="en-US" sz="2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Objectives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35613" marR="35613"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4061"/>
                    </a:solidFill>
                  </a:tcPr>
                </a:tc>
                <a:tc>
                  <a:txBody>
                    <a:bodyPr/>
                    <a:lstStyle/>
                    <a:p>
                      <a:pPr marL="0" marR="0" algn="just">
                        <a:lnSpc>
                          <a:spcPct val="115000"/>
                        </a:lnSpc>
                        <a:buNone/>
                      </a:pPr>
                      <a:r>
                        <a:rPr lang="en-US" sz="2000" dirty="0">
                          <a:effectLst/>
                          <a:highlight>
                            <a:srgbClr val="D3D3D3"/>
                          </a:highlight>
                          <a:latin typeface="Arial" panose="020B0604020202020204" pitchFamily="34" charset="0"/>
                          <a:ea typeface="MS Gothic" panose="020B0609070205080204" pitchFamily="49" charset="-128"/>
                          <a:cs typeface="Arial" panose="020B0604020202020204" pitchFamily="34" charset="0"/>
                        </a:rPr>
                        <a:t>[</a:t>
                      </a:r>
                      <a:r>
                        <a:rPr lang="en-US" sz="2000" dirty="0">
                          <a:effectLst/>
                          <a:highlight>
                            <a:srgbClr val="FFFF00"/>
                          </a:highlight>
                          <a:latin typeface="Arial" panose="020B0604020202020204" pitchFamily="34" charset="0"/>
                          <a:ea typeface="MS Gothic" panose="020B0609070205080204" pitchFamily="49" charset="-128"/>
                          <a:cs typeface="Arial" panose="020B0604020202020204" pitchFamily="34" charset="0"/>
                        </a:rPr>
                        <a:t>Each organization should select their appropriate objectives from the list in the situation manual and add anymore custom objectives applicable; and ensure the selected objectives align with the discussion questions used.]</a:t>
                      </a:r>
                      <a:endParaRPr lang="en-US" sz="20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15000"/>
                        </a:lnSpc>
                        <a:buNone/>
                      </a:pPr>
                      <a:r>
                        <a:rPr lang="en-US" sz="900" dirty="0">
                          <a:effectLst/>
                          <a:latin typeface="Arial" panose="020B0604020202020204" pitchFamily="34" charset="0"/>
                          <a:ea typeface="MS Gothic" panose="020B0609070205080204" pitchFamily="49" charset="-128"/>
                          <a:cs typeface="Arial" panose="020B0604020202020204" pitchFamily="34" charset="0"/>
                        </a:rPr>
                        <a:t>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5613" marR="35613"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85239588"/>
                  </a:ext>
                </a:extLst>
              </a:tr>
            </a:tbl>
          </a:graphicData>
        </a:graphic>
      </p:graphicFrame>
    </p:spTree>
    <p:extLst>
      <p:ext uri="{BB962C8B-B14F-4D97-AF65-F5344CB8AC3E}">
        <p14:creationId xmlns:p14="http://schemas.microsoft.com/office/powerpoint/2010/main" val="362230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370C9-F094-80F8-90AF-207D5DE68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74D101-AA1C-3CCD-7A86-1B939CDABDEF}"/>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Participants Roles and Responsibilities</a:t>
            </a:r>
          </a:p>
        </p:txBody>
      </p:sp>
      <p:sp>
        <p:nvSpPr>
          <p:cNvPr id="3" name="Content Placeholder 2">
            <a:extLst>
              <a:ext uri="{FF2B5EF4-FFF2-40B4-BE49-F238E27FC236}">
                <a16:creationId xmlns:a16="http://schemas.microsoft.com/office/drawing/2014/main" id="{1D564F0D-17F2-CAB0-0CC9-D33B84C8D2CB}"/>
              </a:ext>
            </a:extLst>
          </p:cNvPr>
          <p:cNvSpPr>
            <a:spLocks noGrp="1"/>
          </p:cNvSpPr>
          <p:nvPr>
            <p:ph sz="half" idx="1"/>
          </p:nvPr>
        </p:nvSpPr>
        <p:spPr>
          <a:xfrm>
            <a:off x="419099" y="1524000"/>
            <a:ext cx="8305801" cy="4724400"/>
          </a:xfrm>
        </p:spPr>
        <p:txBody>
          <a:bodyPr>
            <a:normAutofit/>
          </a:bodyPr>
          <a:lstStyle/>
          <a:p>
            <a:r>
              <a:rPr lang="en-US" sz="2400" dirty="0"/>
              <a:t>Participant Roles &amp; Responsibilities</a:t>
            </a:r>
          </a:p>
          <a:p>
            <a:pPr lvl="1"/>
            <a:r>
              <a:rPr lang="en-US" sz="2200" b="1" dirty="0"/>
              <a:t>Facilitators</a:t>
            </a:r>
            <a:r>
              <a:rPr lang="en-US" sz="2200" dirty="0"/>
              <a:t>: Provides situation updates and moderate discussions</a:t>
            </a:r>
          </a:p>
          <a:p>
            <a:pPr lvl="1"/>
            <a:r>
              <a:rPr lang="en-US" sz="2200" b="1" dirty="0"/>
              <a:t>Players: </a:t>
            </a:r>
            <a:r>
              <a:rPr lang="en-US" sz="2200" dirty="0"/>
              <a:t>Respond to situation presented based on current plans, policies, and procedures</a:t>
            </a:r>
          </a:p>
          <a:p>
            <a:pPr lvl="1"/>
            <a:r>
              <a:rPr lang="en-US" sz="2200" b="1" dirty="0"/>
              <a:t>Observers: </a:t>
            </a:r>
            <a:r>
              <a:rPr lang="en-US" sz="2200" dirty="0"/>
              <a:t>Observe the discussion, but do not participate in moderated discussion</a:t>
            </a:r>
          </a:p>
          <a:p>
            <a:pPr lvl="1"/>
            <a:r>
              <a:rPr lang="en-US" sz="2200" b="1" dirty="0"/>
              <a:t>Evaluators/Note Taker: </a:t>
            </a:r>
            <a:r>
              <a:rPr lang="en-US" sz="2200" dirty="0"/>
              <a:t>Observe and document player discussions</a:t>
            </a:r>
          </a:p>
        </p:txBody>
      </p:sp>
    </p:spTree>
    <p:extLst>
      <p:ext uri="{BB962C8B-B14F-4D97-AF65-F5344CB8AC3E}">
        <p14:creationId xmlns:p14="http://schemas.microsoft.com/office/powerpoint/2010/main" val="173786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E4290-C83C-BDCD-3057-9EB1B185E1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EE3505-9A09-5723-CDE2-C8F06174B349}"/>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Assumptions and Artificialities</a:t>
            </a:r>
          </a:p>
        </p:txBody>
      </p:sp>
      <p:sp>
        <p:nvSpPr>
          <p:cNvPr id="3" name="Content Placeholder 2">
            <a:extLst>
              <a:ext uri="{FF2B5EF4-FFF2-40B4-BE49-F238E27FC236}">
                <a16:creationId xmlns:a16="http://schemas.microsoft.com/office/drawing/2014/main" id="{B80E113A-51EC-6B2D-8EF1-425B2A699BC0}"/>
              </a:ext>
            </a:extLst>
          </p:cNvPr>
          <p:cNvSpPr>
            <a:spLocks noGrp="1"/>
          </p:cNvSpPr>
          <p:nvPr>
            <p:ph sz="half" idx="1"/>
          </p:nvPr>
        </p:nvSpPr>
        <p:spPr>
          <a:xfrm>
            <a:off x="419099" y="1524000"/>
            <a:ext cx="8305801" cy="4724400"/>
          </a:xfrm>
        </p:spPr>
        <p:txBody>
          <a:bodyPr>
            <a:normAutofit/>
          </a:bodyPr>
          <a:lstStyle/>
          <a:p>
            <a:r>
              <a:rPr lang="en-US" sz="2400" b="1" dirty="0"/>
              <a:t>Assumptions</a:t>
            </a:r>
          </a:p>
          <a:p>
            <a:pPr lvl="1">
              <a:buFont typeface="Courier New" panose="02070309020205020404" pitchFamily="49" charset="0"/>
              <a:buChar char="o"/>
            </a:pPr>
            <a:r>
              <a:rPr lang="en-US" sz="2200" dirty="0"/>
              <a:t>The exercise is conducted in a no-fault learning environment wherein capabilities, plans, systems, and processes will be evaluated</a:t>
            </a:r>
          </a:p>
          <a:p>
            <a:pPr lvl="1">
              <a:buFont typeface="Courier New" panose="02070309020205020404" pitchFamily="49" charset="0"/>
              <a:buChar char="o"/>
            </a:pPr>
            <a:r>
              <a:rPr lang="en-US" sz="2200" dirty="0"/>
              <a:t>The exercise scenario is plausible, and events occur as they are presented</a:t>
            </a:r>
          </a:p>
          <a:p>
            <a:r>
              <a:rPr lang="en-US" sz="2400" b="1" dirty="0"/>
              <a:t>Artificialities</a:t>
            </a:r>
          </a:p>
          <a:p>
            <a:pPr lvl="1">
              <a:buFont typeface="Courier New" panose="02070309020205020404" pitchFamily="49" charset="0"/>
              <a:buChar char="o"/>
            </a:pPr>
            <a:r>
              <a:rPr lang="en-US" sz="2200" dirty="0"/>
              <a:t>Impacts across the operational area</a:t>
            </a:r>
          </a:p>
          <a:p>
            <a:pPr lvl="1">
              <a:buFont typeface="Courier New" panose="02070309020205020404" pitchFamily="49" charset="0"/>
              <a:buChar char="o"/>
            </a:pPr>
            <a:r>
              <a:rPr lang="en-US" sz="2200" dirty="0"/>
              <a:t>Some time lapses may be artificially used to achieve the exercise objectives</a:t>
            </a:r>
          </a:p>
        </p:txBody>
      </p:sp>
    </p:spTree>
    <p:extLst>
      <p:ext uri="{BB962C8B-B14F-4D97-AF65-F5344CB8AC3E}">
        <p14:creationId xmlns:p14="http://schemas.microsoft.com/office/powerpoint/2010/main" val="396752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werPoint office of the Director Template (blue03)">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office of the Director Template (2)</Template>
  <TotalTime>708</TotalTime>
  <Words>956</Words>
  <Application>Microsoft Office PowerPoint</Application>
  <PresentationFormat>On-screen Show (4:3)</PresentationFormat>
  <Paragraphs>122</Paragraphs>
  <Slides>22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MS Gothic</vt:lpstr>
      <vt:lpstr>Arial</vt:lpstr>
      <vt:lpstr>Calibri</vt:lpstr>
      <vt:lpstr>Courier New</vt:lpstr>
      <vt:lpstr>Georgia</vt:lpstr>
      <vt:lpstr>Times New Roman</vt:lpstr>
      <vt:lpstr>Wingdings 2</vt:lpstr>
      <vt:lpstr>PowerPoint office of the Director Template (blue03)</vt:lpstr>
      <vt:lpstr>2025 Statewide Medical &amp; Health Exercise Water Disruption </vt:lpstr>
      <vt:lpstr>Welcome and Overview</vt:lpstr>
      <vt:lpstr>Statewide Medical and Health Exercise Overview</vt:lpstr>
      <vt:lpstr>Exercise Goals</vt:lpstr>
      <vt:lpstr>Agenda</vt:lpstr>
      <vt:lpstr>Exercise Overview</vt:lpstr>
      <vt:lpstr>Exercise Overview (Continued)</vt:lpstr>
      <vt:lpstr>Participants Roles and Responsibilities</vt:lpstr>
      <vt:lpstr>Assumptions and Artificialities</vt:lpstr>
      <vt:lpstr>Exercise Evaluation</vt:lpstr>
      <vt:lpstr>Considerations When Responding to Discussion Questions</vt:lpstr>
      <vt:lpstr>Module 1</vt:lpstr>
      <vt:lpstr>Scenario</vt:lpstr>
      <vt:lpstr>Module 1 Discussion Questions</vt:lpstr>
      <vt:lpstr>Module 2</vt:lpstr>
      <vt:lpstr>Scenario Update</vt:lpstr>
      <vt:lpstr>Module 2 Discussion Questions</vt:lpstr>
      <vt:lpstr>Hotwash</vt:lpstr>
      <vt:lpstr>Exercise Hot Wash</vt:lpstr>
      <vt:lpstr>Questions? </vt:lpstr>
      <vt:lpstr>Participant Feedback Forms</vt:lpstr>
      <vt:lpstr>Thank You for your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Presentations</dc:title>
  <dc:creator>Mertz, Edward</dc:creator>
  <cp:lastModifiedBy>Sidney Spacher</cp:lastModifiedBy>
  <cp:revision>7</cp:revision>
  <dcterms:created xsi:type="dcterms:W3CDTF">2024-07-22T21:18:11Z</dcterms:created>
  <dcterms:modified xsi:type="dcterms:W3CDTF">2025-04-04T17:56:47Z</dcterms:modified>
</cp:coreProperties>
</file>